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2" r:id="rId8"/>
    <p:sldId id="281" r:id="rId9"/>
    <p:sldId id="258" r:id="rId10"/>
    <p:sldId id="272" r:id="rId11"/>
    <p:sldId id="274" r:id="rId12"/>
    <p:sldId id="275" r:id="rId13"/>
    <p:sldId id="283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85" r:id="rId23"/>
    <p:sldId id="286" r:id="rId24"/>
    <p:sldId id="287" r:id="rId25"/>
    <p:sldId id="265" r:id="rId26"/>
    <p:sldId id="284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>
        <p:scale>
          <a:sx n="72" d="100"/>
          <a:sy n="72" d="100"/>
        </p:scale>
        <p:origin x="-1272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vadu\wash\papers\paper%201%20stress\analysis\tab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N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'f2&amp;3-stress'!$A$11</c:f>
              <c:strCache>
                <c:ptCount val="1"/>
                <c:pt idx="0">
                  <c:v>little</c:v>
                </c:pt>
              </c:strCache>
            </c:strRef>
          </c:tx>
          <c:invertIfNegative val="0"/>
          <c:cat>
            <c:multiLvlStrRef>
              <c:f>'f2&amp;3-stress'!$B$8:$K$9</c:f>
              <c:multiLvlStrCache>
                <c:ptCount val="10"/>
                <c:lvl>
                  <c:pt idx="0">
                    <c:v>latrine</c:v>
                  </c:pt>
                  <c:pt idx="1">
                    <c:v>open</c:v>
                  </c:pt>
                  <c:pt idx="2">
                    <c:v>latrine</c:v>
                  </c:pt>
                  <c:pt idx="3">
                    <c:v>open</c:v>
                  </c:pt>
                  <c:pt idx="4">
                    <c:v>latrine</c:v>
                  </c:pt>
                  <c:pt idx="5">
                    <c:v>open</c:v>
                  </c:pt>
                  <c:pt idx="6">
                    <c:v>latrine</c:v>
                  </c:pt>
                  <c:pt idx="7">
                    <c:v>open</c:v>
                  </c:pt>
                  <c:pt idx="8">
                    <c:v>latrine</c:v>
                  </c:pt>
                  <c:pt idx="9">
                    <c:v>open</c:v>
                  </c:pt>
                </c:lvl>
                <c:lvl>
                  <c:pt idx="0">
                    <c:v>worried</c:v>
                  </c:pt>
                  <c:pt idx="2">
                    <c:v>rushed</c:v>
                  </c:pt>
                  <c:pt idx="4">
                    <c:v>irritated</c:v>
                  </c:pt>
                  <c:pt idx="6">
                    <c:v>depressed</c:v>
                  </c:pt>
                  <c:pt idx="8">
                    <c:v>tensed</c:v>
                  </c:pt>
                </c:lvl>
              </c:multiLvlStrCache>
            </c:multiLvlStrRef>
          </c:cat>
          <c:val>
            <c:numRef>
              <c:f>'f2&amp;3-stress'!$B$11:$K$11</c:f>
              <c:numCache>
                <c:formatCode>0%</c:formatCode>
                <c:ptCount val="10"/>
                <c:pt idx="0">
                  <c:v>7.9100000000000004E-2</c:v>
                </c:pt>
                <c:pt idx="1">
                  <c:v>0.42859999999999998</c:v>
                </c:pt>
                <c:pt idx="2">
                  <c:v>5.3999999999999999E-2</c:v>
                </c:pt>
                <c:pt idx="3">
                  <c:v>0.28570000000000001</c:v>
                </c:pt>
                <c:pt idx="4">
                  <c:v>6.1199999999999997E-2</c:v>
                </c:pt>
                <c:pt idx="5">
                  <c:v>0.5</c:v>
                </c:pt>
                <c:pt idx="6">
                  <c:v>2.52E-2</c:v>
                </c:pt>
                <c:pt idx="7">
                  <c:v>7.1400000000000005E-2</c:v>
                </c:pt>
                <c:pt idx="8">
                  <c:v>1.0800000000000001E-2</c:v>
                </c:pt>
                <c:pt idx="9">
                  <c:v>0.17860000000000001</c:v>
                </c:pt>
              </c:numCache>
            </c:numRef>
          </c:val>
        </c:ser>
        <c:ser>
          <c:idx val="2"/>
          <c:order val="1"/>
          <c:tx>
            <c:strRef>
              <c:f>'f2&amp;3-stress'!$A$12</c:f>
              <c:strCache>
                <c:ptCount val="1"/>
                <c:pt idx="0">
                  <c:v>very much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4"/>
              <c:delete val="1"/>
            </c:dLbl>
            <c:dLbl>
              <c:idx val="6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'f2&amp;3-stress'!$B$8:$K$9</c:f>
              <c:multiLvlStrCache>
                <c:ptCount val="10"/>
                <c:lvl>
                  <c:pt idx="0">
                    <c:v>latrine</c:v>
                  </c:pt>
                  <c:pt idx="1">
                    <c:v>open</c:v>
                  </c:pt>
                  <c:pt idx="2">
                    <c:v>latrine</c:v>
                  </c:pt>
                  <c:pt idx="3">
                    <c:v>open</c:v>
                  </c:pt>
                  <c:pt idx="4">
                    <c:v>latrine</c:v>
                  </c:pt>
                  <c:pt idx="5">
                    <c:v>open</c:v>
                  </c:pt>
                  <c:pt idx="6">
                    <c:v>latrine</c:v>
                  </c:pt>
                  <c:pt idx="7">
                    <c:v>open</c:v>
                  </c:pt>
                  <c:pt idx="8">
                    <c:v>latrine</c:v>
                  </c:pt>
                  <c:pt idx="9">
                    <c:v>open</c:v>
                  </c:pt>
                </c:lvl>
                <c:lvl>
                  <c:pt idx="0">
                    <c:v>worried</c:v>
                  </c:pt>
                  <c:pt idx="2">
                    <c:v>rushed</c:v>
                  </c:pt>
                  <c:pt idx="4">
                    <c:v>irritated</c:v>
                  </c:pt>
                  <c:pt idx="6">
                    <c:v>depressed</c:v>
                  </c:pt>
                  <c:pt idx="8">
                    <c:v>tensed</c:v>
                  </c:pt>
                </c:lvl>
              </c:multiLvlStrCache>
            </c:multiLvlStrRef>
          </c:cat>
          <c:val>
            <c:numRef>
              <c:f>'f2&amp;3-stress'!$B$12:$K$12</c:f>
              <c:numCache>
                <c:formatCode>0%</c:formatCode>
                <c:ptCount val="10"/>
                <c:pt idx="0">
                  <c:v>3.5999999999999999E-3</c:v>
                </c:pt>
                <c:pt idx="1">
                  <c:v>7.1400000000000005E-2</c:v>
                </c:pt>
                <c:pt idx="2">
                  <c:v>3.5999999999999999E-3</c:v>
                </c:pt>
                <c:pt idx="3">
                  <c:v>3.5700000000000003E-2</c:v>
                </c:pt>
                <c:pt idx="4">
                  <c:v>3.5999999999999999E-3</c:v>
                </c:pt>
                <c:pt idx="5">
                  <c:v>3.5700000000000003E-2</c:v>
                </c:pt>
                <c:pt idx="6">
                  <c:v>3.5999999999999999E-3</c:v>
                </c:pt>
                <c:pt idx="7">
                  <c:v>3.5700000000000003E-2</c:v>
                </c:pt>
                <c:pt idx="8">
                  <c:v>3.5999999999999999E-3</c:v>
                </c:pt>
                <c:pt idx="9">
                  <c:v>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71405568"/>
        <c:axId val="71421952"/>
      </c:barChart>
      <c:catAx>
        <c:axId val="71405568"/>
        <c:scaling>
          <c:orientation val="minMax"/>
        </c:scaling>
        <c:delete val="0"/>
        <c:axPos val="b"/>
        <c:majorTickMark val="out"/>
        <c:minorTickMark val="none"/>
        <c:tickLblPos val="nextTo"/>
        <c:crossAx val="71421952"/>
        <c:crosses val="autoZero"/>
        <c:auto val="1"/>
        <c:lblAlgn val="ctr"/>
        <c:lblOffset val="100"/>
        <c:noMultiLvlLbl val="0"/>
      </c:catAx>
      <c:valAx>
        <c:axId val="7142195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71405568"/>
        <c:crosses val="autoZero"/>
        <c:crossBetween val="between"/>
        <c:majorUnit val="0.2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8AEA93-9AB7-46FF-957A-E7FC2802AA9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5AED733-7EBA-49E7-B5C5-7F3A36945C74}">
      <dgm:prSet phldrT="[Text]" custT="1"/>
      <dgm:spPr/>
      <dgm:t>
        <a:bodyPr/>
        <a:lstStyle/>
        <a:p>
          <a:r>
            <a:rPr lang="en-GB" sz="1000" dirty="0" smtClean="0"/>
            <a:t>Basic </a:t>
          </a:r>
        </a:p>
        <a:p>
          <a:r>
            <a:rPr lang="en-GB" sz="1000" dirty="0" smtClean="0"/>
            <a:t>needs</a:t>
          </a:r>
          <a:endParaRPr lang="en-GB" sz="1000" dirty="0"/>
        </a:p>
      </dgm:t>
    </dgm:pt>
    <dgm:pt modelId="{B3158063-CC2E-4E09-BEB3-A5BCEFF27E26}" type="parTrans" cxnId="{DCA66E11-BE97-486B-94B8-86A9D4E0C8C8}">
      <dgm:prSet/>
      <dgm:spPr/>
      <dgm:t>
        <a:bodyPr/>
        <a:lstStyle/>
        <a:p>
          <a:endParaRPr lang="en-GB"/>
        </a:p>
      </dgm:t>
    </dgm:pt>
    <dgm:pt modelId="{F3A5002B-F172-4DE3-A778-C5A1E0B9FCF2}" type="sibTrans" cxnId="{DCA66E11-BE97-486B-94B8-86A9D4E0C8C8}">
      <dgm:prSet/>
      <dgm:spPr/>
      <dgm:t>
        <a:bodyPr/>
        <a:lstStyle/>
        <a:p>
          <a:endParaRPr lang="en-GB"/>
        </a:p>
      </dgm:t>
    </dgm:pt>
    <dgm:pt modelId="{F6FAEA5A-97CD-4338-9694-F2C7B8EA84CB}">
      <dgm:prSet phldrT="[Text]"/>
      <dgm:spPr/>
      <dgm:t>
        <a:bodyPr/>
        <a:lstStyle/>
        <a:p>
          <a:r>
            <a:rPr lang="en-GB" dirty="0" smtClean="0"/>
            <a:t>Defecation-urination</a:t>
          </a:r>
          <a:endParaRPr lang="en-GB" dirty="0"/>
        </a:p>
      </dgm:t>
    </dgm:pt>
    <dgm:pt modelId="{0D0016AE-C373-4496-A6B3-69375B657C86}" type="parTrans" cxnId="{91457EE8-5A8F-4B9D-8527-5BA9939A049A}">
      <dgm:prSet/>
      <dgm:spPr/>
      <dgm:t>
        <a:bodyPr/>
        <a:lstStyle/>
        <a:p>
          <a:endParaRPr lang="en-GB"/>
        </a:p>
      </dgm:t>
    </dgm:pt>
    <dgm:pt modelId="{0598871F-D365-42D1-BDCA-AE16CCC3D940}" type="sibTrans" cxnId="{91457EE8-5A8F-4B9D-8527-5BA9939A049A}">
      <dgm:prSet/>
      <dgm:spPr/>
      <dgm:t>
        <a:bodyPr/>
        <a:lstStyle/>
        <a:p>
          <a:endParaRPr lang="en-GB"/>
        </a:p>
      </dgm:t>
    </dgm:pt>
    <dgm:pt modelId="{27E64F77-7E55-4693-8785-7ABD2B0CDA8B}">
      <dgm:prSet phldrT="[Text]"/>
      <dgm:spPr/>
      <dgm:t>
        <a:bodyPr/>
        <a:lstStyle/>
        <a:p>
          <a:r>
            <a:rPr lang="en-GB" dirty="0" smtClean="0"/>
            <a:t>Nutrition-hydration</a:t>
          </a:r>
          <a:endParaRPr lang="en-GB" dirty="0"/>
        </a:p>
      </dgm:t>
    </dgm:pt>
    <dgm:pt modelId="{713C7117-4C81-4BB6-BB5C-02A68CBF6D62}" type="parTrans" cxnId="{DCE6BD16-6F39-477E-8C91-E9288C625698}">
      <dgm:prSet/>
      <dgm:spPr/>
      <dgm:t>
        <a:bodyPr/>
        <a:lstStyle/>
        <a:p>
          <a:endParaRPr lang="en-GB"/>
        </a:p>
      </dgm:t>
    </dgm:pt>
    <dgm:pt modelId="{0B3D58EB-F09E-43AA-B512-BED1614CC86C}" type="sibTrans" cxnId="{DCE6BD16-6F39-477E-8C91-E9288C625698}">
      <dgm:prSet/>
      <dgm:spPr/>
      <dgm:t>
        <a:bodyPr/>
        <a:lstStyle/>
        <a:p>
          <a:endParaRPr lang="en-GB"/>
        </a:p>
      </dgm:t>
    </dgm:pt>
    <dgm:pt modelId="{DB7ED4D9-1A7D-452F-9B62-194FEDDCE771}">
      <dgm:prSet phldrT="[Text]" custT="1"/>
      <dgm:spPr/>
      <dgm:t>
        <a:bodyPr/>
        <a:lstStyle/>
        <a:p>
          <a:r>
            <a:rPr lang="en-GB" sz="1000" dirty="0" smtClean="0"/>
            <a:t>Facilities and resources</a:t>
          </a:r>
          <a:endParaRPr lang="en-GB" sz="1000" dirty="0"/>
        </a:p>
      </dgm:t>
    </dgm:pt>
    <dgm:pt modelId="{B5F02B05-DEB8-4E88-BC82-ED227D9166A0}" type="parTrans" cxnId="{E5C91D08-246D-4FD7-AC5B-C475E8A08F23}">
      <dgm:prSet/>
      <dgm:spPr/>
      <dgm:t>
        <a:bodyPr/>
        <a:lstStyle/>
        <a:p>
          <a:endParaRPr lang="en-GB"/>
        </a:p>
      </dgm:t>
    </dgm:pt>
    <dgm:pt modelId="{908E88DE-AE2C-4CBE-B54E-2D5B813C856E}" type="sibTrans" cxnId="{E5C91D08-246D-4FD7-AC5B-C475E8A08F23}">
      <dgm:prSet/>
      <dgm:spPr/>
      <dgm:t>
        <a:bodyPr/>
        <a:lstStyle/>
        <a:p>
          <a:endParaRPr lang="en-GB"/>
        </a:p>
      </dgm:t>
    </dgm:pt>
    <dgm:pt modelId="{1191C8DA-3B06-4465-AD3E-84139AFECD52}">
      <dgm:prSet phldrT="[Text]"/>
      <dgm:spPr/>
      <dgm:t>
        <a:bodyPr/>
        <a:lstStyle/>
        <a:p>
          <a:r>
            <a:rPr lang="en-GB" dirty="0" smtClean="0"/>
            <a:t>Toilets and fields</a:t>
          </a:r>
          <a:endParaRPr lang="en-GB" dirty="0"/>
        </a:p>
      </dgm:t>
    </dgm:pt>
    <dgm:pt modelId="{E5473040-40CA-4953-ADBC-60D71E3B18F1}" type="parTrans" cxnId="{8F04C814-2616-415E-93EA-D3C5F2D7F90A}">
      <dgm:prSet/>
      <dgm:spPr/>
      <dgm:t>
        <a:bodyPr/>
        <a:lstStyle/>
        <a:p>
          <a:endParaRPr lang="en-GB"/>
        </a:p>
      </dgm:t>
    </dgm:pt>
    <dgm:pt modelId="{9D3E39B4-7A35-4C63-A013-2EFD2F6CE66C}" type="sibTrans" cxnId="{8F04C814-2616-415E-93EA-D3C5F2D7F90A}">
      <dgm:prSet/>
      <dgm:spPr/>
      <dgm:t>
        <a:bodyPr/>
        <a:lstStyle/>
        <a:p>
          <a:endParaRPr lang="en-GB"/>
        </a:p>
      </dgm:t>
    </dgm:pt>
    <dgm:pt modelId="{52C3CF02-8DC4-40A7-A3F0-6EA4F43445B8}">
      <dgm:prSet phldrT="[Text]"/>
      <dgm:spPr/>
      <dgm:t>
        <a:bodyPr/>
        <a:lstStyle/>
        <a:p>
          <a:r>
            <a:rPr lang="en-GB" dirty="0" smtClean="0"/>
            <a:t>Water and food</a:t>
          </a:r>
          <a:endParaRPr lang="en-GB" dirty="0"/>
        </a:p>
      </dgm:t>
    </dgm:pt>
    <dgm:pt modelId="{A8FC4504-C5AF-4E88-94EB-DEF845304913}" type="parTrans" cxnId="{6CB4ECFC-31E4-4690-BA3A-C3F9F526887D}">
      <dgm:prSet/>
      <dgm:spPr/>
      <dgm:t>
        <a:bodyPr/>
        <a:lstStyle/>
        <a:p>
          <a:endParaRPr lang="en-GB"/>
        </a:p>
      </dgm:t>
    </dgm:pt>
    <dgm:pt modelId="{275ABDDC-69C6-413A-9FEF-E61DA1A92D26}" type="sibTrans" cxnId="{6CB4ECFC-31E4-4690-BA3A-C3F9F526887D}">
      <dgm:prSet/>
      <dgm:spPr/>
      <dgm:t>
        <a:bodyPr/>
        <a:lstStyle/>
        <a:p>
          <a:endParaRPr lang="en-GB"/>
        </a:p>
      </dgm:t>
    </dgm:pt>
    <dgm:pt modelId="{9A3ACBC2-9508-4693-9CD3-F7FD0FFE46A2}">
      <dgm:prSet phldrT="[Text]" custT="1"/>
      <dgm:spPr/>
      <dgm:t>
        <a:bodyPr/>
        <a:lstStyle/>
        <a:p>
          <a:r>
            <a:rPr lang="en-GB" sz="1000" dirty="0" smtClean="0"/>
            <a:t>Use-mitigating factors</a:t>
          </a:r>
          <a:endParaRPr lang="en-GB" sz="1000" dirty="0"/>
        </a:p>
      </dgm:t>
    </dgm:pt>
    <dgm:pt modelId="{CFF4BE49-41EF-429F-B993-1CCA6C45F8A3}" type="parTrans" cxnId="{B1B95DC0-DC72-4013-9DF4-B9AA781F846B}">
      <dgm:prSet/>
      <dgm:spPr/>
      <dgm:t>
        <a:bodyPr/>
        <a:lstStyle/>
        <a:p>
          <a:endParaRPr lang="en-GB"/>
        </a:p>
      </dgm:t>
    </dgm:pt>
    <dgm:pt modelId="{AFC2CCCF-5BA3-48CD-A567-29FC0D69B7B2}" type="sibTrans" cxnId="{B1B95DC0-DC72-4013-9DF4-B9AA781F846B}">
      <dgm:prSet/>
      <dgm:spPr/>
      <dgm:t>
        <a:bodyPr/>
        <a:lstStyle/>
        <a:p>
          <a:endParaRPr lang="en-GB"/>
        </a:p>
      </dgm:t>
    </dgm:pt>
    <dgm:pt modelId="{9E41C4CD-228A-4ACE-B62E-5D30A341121A}">
      <dgm:prSet phldrT="[Text]"/>
      <dgm:spPr/>
      <dgm:t>
        <a:bodyPr/>
        <a:lstStyle/>
        <a:p>
          <a:r>
            <a:rPr lang="en-GB" dirty="0" smtClean="0"/>
            <a:t>Personal prior experience</a:t>
          </a:r>
          <a:endParaRPr lang="en-GB" dirty="0"/>
        </a:p>
      </dgm:t>
    </dgm:pt>
    <dgm:pt modelId="{2351C044-0215-4491-AB68-1B184E401D5C}" type="parTrans" cxnId="{A5E76F08-F7E1-47E3-8D8B-CA7098A2A9A1}">
      <dgm:prSet/>
      <dgm:spPr/>
      <dgm:t>
        <a:bodyPr/>
        <a:lstStyle/>
        <a:p>
          <a:endParaRPr lang="en-GB"/>
        </a:p>
      </dgm:t>
    </dgm:pt>
    <dgm:pt modelId="{A77ED27A-C26E-45C1-AB1A-68380474923A}" type="sibTrans" cxnId="{A5E76F08-F7E1-47E3-8D8B-CA7098A2A9A1}">
      <dgm:prSet/>
      <dgm:spPr/>
      <dgm:t>
        <a:bodyPr/>
        <a:lstStyle/>
        <a:p>
          <a:endParaRPr lang="en-GB"/>
        </a:p>
      </dgm:t>
    </dgm:pt>
    <dgm:pt modelId="{F5BC7B1E-EE2B-4085-A86C-236F7C439C65}">
      <dgm:prSet phldrT="[Text]"/>
      <dgm:spPr/>
      <dgm:t>
        <a:bodyPr/>
        <a:lstStyle/>
        <a:p>
          <a:r>
            <a:rPr lang="en-GB" dirty="0" smtClean="0"/>
            <a:t>Family and community experience and expectations</a:t>
          </a:r>
          <a:endParaRPr lang="en-GB" dirty="0"/>
        </a:p>
      </dgm:t>
    </dgm:pt>
    <dgm:pt modelId="{B903DD28-C822-443A-AFDE-178940920FC9}" type="parTrans" cxnId="{2D5004DD-97FA-46B4-9E57-2B542A8EEE07}">
      <dgm:prSet/>
      <dgm:spPr/>
      <dgm:t>
        <a:bodyPr/>
        <a:lstStyle/>
        <a:p>
          <a:endParaRPr lang="en-GB"/>
        </a:p>
      </dgm:t>
    </dgm:pt>
    <dgm:pt modelId="{08EAF60D-3089-4E4B-A270-4AE124CF897C}" type="sibTrans" cxnId="{2D5004DD-97FA-46B4-9E57-2B542A8EEE07}">
      <dgm:prSet/>
      <dgm:spPr/>
      <dgm:t>
        <a:bodyPr/>
        <a:lstStyle/>
        <a:p>
          <a:endParaRPr lang="en-GB"/>
        </a:p>
      </dgm:t>
    </dgm:pt>
    <dgm:pt modelId="{6EFF58F6-420B-47C4-A080-C97F9D7B0D61}">
      <dgm:prSet phldrT="[Text]"/>
      <dgm:spPr/>
      <dgm:t>
        <a:bodyPr/>
        <a:lstStyle/>
        <a:p>
          <a:r>
            <a:rPr lang="en-GB" dirty="0" smtClean="0"/>
            <a:t>Menstruation</a:t>
          </a:r>
          <a:endParaRPr lang="en-GB" dirty="0"/>
        </a:p>
      </dgm:t>
    </dgm:pt>
    <dgm:pt modelId="{0D05D0D5-80C6-4C66-A344-82DA77C93921}" type="parTrans" cxnId="{62450615-8D65-4B5C-A46F-AD75A3E7A556}">
      <dgm:prSet/>
      <dgm:spPr/>
      <dgm:t>
        <a:bodyPr/>
        <a:lstStyle/>
        <a:p>
          <a:endParaRPr lang="en-GB"/>
        </a:p>
      </dgm:t>
    </dgm:pt>
    <dgm:pt modelId="{94C9D4AC-F430-42D7-B982-FC66762BD636}" type="sibTrans" cxnId="{62450615-8D65-4B5C-A46F-AD75A3E7A556}">
      <dgm:prSet/>
      <dgm:spPr/>
      <dgm:t>
        <a:bodyPr/>
        <a:lstStyle/>
        <a:p>
          <a:endParaRPr lang="en-GB"/>
        </a:p>
      </dgm:t>
    </dgm:pt>
    <dgm:pt modelId="{D0B54BD7-3107-4F34-9205-9D9F1DFFAB55}">
      <dgm:prSet phldrT="[Text]"/>
      <dgm:spPr/>
      <dgm:t>
        <a:bodyPr/>
        <a:lstStyle/>
        <a:p>
          <a:r>
            <a:rPr lang="en-GB" dirty="0" smtClean="0"/>
            <a:t>Absorbent materials</a:t>
          </a:r>
          <a:endParaRPr lang="en-GB" dirty="0"/>
        </a:p>
      </dgm:t>
    </dgm:pt>
    <dgm:pt modelId="{C6388B09-0372-48A9-BDBB-8505A70CEFFF}" type="parTrans" cxnId="{CE109804-C2F4-4AD1-B788-23E67C3B280C}">
      <dgm:prSet/>
      <dgm:spPr/>
      <dgm:t>
        <a:bodyPr/>
        <a:lstStyle/>
        <a:p>
          <a:endParaRPr lang="en-GB"/>
        </a:p>
      </dgm:t>
    </dgm:pt>
    <dgm:pt modelId="{15DF29C9-6BF7-425B-B81C-2B85C9B57265}" type="sibTrans" cxnId="{CE109804-C2F4-4AD1-B788-23E67C3B280C}">
      <dgm:prSet/>
      <dgm:spPr/>
      <dgm:t>
        <a:bodyPr/>
        <a:lstStyle/>
        <a:p>
          <a:endParaRPr lang="en-GB"/>
        </a:p>
      </dgm:t>
    </dgm:pt>
    <dgm:pt modelId="{9FD08D3D-7F23-4DCC-8035-067CA7F96AC1}">
      <dgm:prSet phldrT="[Text]"/>
      <dgm:spPr/>
      <dgm:t>
        <a:bodyPr/>
        <a:lstStyle/>
        <a:p>
          <a:r>
            <a:rPr lang="en-GB" dirty="0" smtClean="0"/>
            <a:t>Social and cultural values</a:t>
          </a:r>
          <a:endParaRPr lang="en-GB" dirty="0"/>
        </a:p>
      </dgm:t>
    </dgm:pt>
    <dgm:pt modelId="{F0301A70-D421-4A26-AB54-12F99D88017B}" type="parTrans" cxnId="{2C1120CC-71EC-405C-A01D-8AB9330A7F10}">
      <dgm:prSet/>
      <dgm:spPr/>
      <dgm:t>
        <a:bodyPr/>
        <a:lstStyle/>
        <a:p>
          <a:endParaRPr lang="en-GB"/>
        </a:p>
      </dgm:t>
    </dgm:pt>
    <dgm:pt modelId="{63120F2F-19E1-4630-83D4-B9022AE2EFC3}" type="sibTrans" cxnId="{2C1120CC-71EC-405C-A01D-8AB9330A7F10}">
      <dgm:prSet/>
      <dgm:spPr/>
      <dgm:t>
        <a:bodyPr/>
        <a:lstStyle/>
        <a:p>
          <a:endParaRPr lang="en-GB"/>
        </a:p>
      </dgm:t>
    </dgm:pt>
    <dgm:pt modelId="{A3C0AFF0-126E-46C2-9438-79CDEB8D1AF3}">
      <dgm:prSet phldrT="[Text]" custT="1"/>
      <dgm:spPr/>
      <dgm:t>
        <a:bodyPr/>
        <a:lstStyle/>
        <a:p>
          <a:r>
            <a:rPr lang="en-GB" sz="1000" dirty="0" smtClean="0"/>
            <a:t>Practice</a:t>
          </a:r>
          <a:endParaRPr lang="en-GB" sz="1000" dirty="0"/>
        </a:p>
      </dgm:t>
    </dgm:pt>
    <dgm:pt modelId="{7A095387-225E-4D06-BE13-261DA4A700EB}" type="parTrans" cxnId="{4525A92D-0B2D-47DD-B701-075A81DB8390}">
      <dgm:prSet/>
      <dgm:spPr/>
      <dgm:t>
        <a:bodyPr/>
        <a:lstStyle/>
        <a:p>
          <a:endParaRPr lang="en-GB"/>
        </a:p>
      </dgm:t>
    </dgm:pt>
    <dgm:pt modelId="{C7AC9AEC-BD56-46AF-BF6D-D8734A2A48E4}" type="sibTrans" cxnId="{4525A92D-0B2D-47DD-B701-075A81DB8390}">
      <dgm:prSet/>
      <dgm:spPr/>
      <dgm:t>
        <a:bodyPr/>
        <a:lstStyle/>
        <a:p>
          <a:endParaRPr lang="en-GB"/>
        </a:p>
      </dgm:t>
    </dgm:pt>
    <dgm:pt modelId="{FAAFE30C-C139-40D5-A280-C5AB9C0D27BF}">
      <dgm:prSet phldrT="[Text]"/>
      <dgm:spPr/>
      <dgm:t>
        <a:bodyPr/>
        <a:lstStyle/>
        <a:p>
          <a:r>
            <a:rPr lang="en-GB" dirty="0" smtClean="0"/>
            <a:t>WASH-related behaviour</a:t>
          </a:r>
          <a:endParaRPr lang="en-GB" dirty="0"/>
        </a:p>
      </dgm:t>
    </dgm:pt>
    <dgm:pt modelId="{DF36311E-5FB9-40E1-8B3A-597E1C3B4258}" type="parTrans" cxnId="{3B3BD740-B1D0-490B-96C6-E9E7C4191D7F}">
      <dgm:prSet/>
      <dgm:spPr/>
      <dgm:t>
        <a:bodyPr/>
        <a:lstStyle/>
        <a:p>
          <a:endParaRPr lang="en-GB"/>
        </a:p>
      </dgm:t>
    </dgm:pt>
    <dgm:pt modelId="{9BDBA1E9-E67F-4E71-8C43-8AD5D80FACBA}" type="sibTrans" cxnId="{3B3BD740-B1D0-490B-96C6-E9E7C4191D7F}">
      <dgm:prSet/>
      <dgm:spPr/>
      <dgm:t>
        <a:bodyPr/>
        <a:lstStyle/>
        <a:p>
          <a:endParaRPr lang="en-GB"/>
        </a:p>
      </dgm:t>
    </dgm:pt>
    <dgm:pt modelId="{8D2429C2-B23E-4413-8C63-A876B6F3D406}">
      <dgm:prSet phldrT="[Text]"/>
      <dgm:spPr/>
      <dgm:t>
        <a:bodyPr/>
        <a:lstStyle/>
        <a:p>
          <a:r>
            <a:rPr lang="en-GB" dirty="0" smtClean="0"/>
            <a:t>Indicated adjustments to dietary and fluid intake</a:t>
          </a:r>
          <a:endParaRPr lang="en-GB" dirty="0"/>
        </a:p>
      </dgm:t>
    </dgm:pt>
    <dgm:pt modelId="{BA54AA86-306F-4B03-8C9C-CEC96B1F79F4}" type="parTrans" cxnId="{E90E59B9-1C3A-4EEC-AEC5-02CB50012E03}">
      <dgm:prSet/>
      <dgm:spPr/>
      <dgm:t>
        <a:bodyPr/>
        <a:lstStyle/>
        <a:p>
          <a:endParaRPr lang="en-GB"/>
        </a:p>
      </dgm:t>
    </dgm:pt>
    <dgm:pt modelId="{C06C3837-9B0C-4422-9593-7C308136BB2C}" type="sibTrans" cxnId="{E90E59B9-1C3A-4EEC-AEC5-02CB50012E03}">
      <dgm:prSet/>
      <dgm:spPr/>
      <dgm:t>
        <a:bodyPr/>
        <a:lstStyle/>
        <a:p>
          <a:endParaRPr lang="en-GB"/>
        </a:p>
      </dgm:t>
    </dgm:pt>
    <dgm:pt modelId="{4801A3E8-0066-4029-8370-8F708C606F66}">
      <dgm:prSet phldrT="[Text]"/>
      <dgm:spPr/>
      <dgm:t>
        <a:bodyPr/>
        <a:lstStyle/>
        <a:p>
          <a:r>
            <a:rPr lang="en-GB" dirty="0" smtClean="0"/>
            <a:t>Menstrual hygiene</a:t>
          </a:r>
          <a:endParaRPr lang="en-GB" dirty="0"/>
        </a:p>
      </dgm:t>
    </dgm:pt>
    <dgm:pt modelId="{A411BA6B-6613-4F97-82D4-36AAD993CFF0}" type="parTrans" cxnId="{04000E7F-DC4B-43C0-8C44-39B14A979493}">
      <dgm:prSet/>
      <dgm:spPr/>
      <dgm:t>
        <a:bodyPr/>
        <a:lstStyle/>
        <a:p>
          <a:endParaRPr lang="en-GB"/>
        </a:p>
      </dgm:t>
    </dgm:pt>
    <dgm:pt modelId="{A4B4CDA4-12F4-44E0-98F4-05AEE2B72299}" type="sibTrans" cxnId="{04000E7F-DC4B-43C0-8C44-39B14A979493}">
      <dgm:prSet/>
      <dgm:spPr/>
      <dgm:t>
        <a:bodyPr/>
        <a:lstStyle/>
        <a:p>
          <a:endParaRPr lang="en-GB"/>
        </a:p>
      </dgm:t>
    </dgm:pt>
    <dgm:pt modelId="{9827D736-1CF0-4AE3-A2D6-7CCAF30D8D84}">
      <dgm:prSet phldrT="[Text]" custT="1"/>
      <dgm:spPr/>
      <dgm:t>
        <a:bodyPr/>
        <a:lstStyle/>
        <a:p>
          <a:r>
            <a:rPr lang="en-GB" sz="1000" dirty="0" smtClean="0"/>
            <a:t>Health impact</a:t>
          </a:r>
          <a:endParaRPr lang="en-GB" sz="1000" dirty="0"/>
        </a:p>
      </dgm:t>
    </dgm:pt>
    <dgm:pt modelId="{2E4C183C-B880-4F22-917E-EE81B5298A19}" type="parTrans" cxnId="{64DD7509-BB2B-4891-9351-F814394601A4}">
      <dgm:prSet/>
      <dgm:spPr/>
      <dgm:t>
        <a:bodyPr/>
        <a:lstStyle/>
        <a:p>
          <a:endParaRPr lang="en-GB"/>
        </a:p>
      </dgm:t>
    </dgm:pt>
    <dgm:pt modelId="{BE8F8893-7896-4D79-834E-A311D1361D38}" type="sibTrans" cxnId="{64DD7509-BB2B-4891-9351-F814394601A4}">
      <dgm:prSet/>
      <dgm:spPr/>
      <dgm:t>
        <a:bodyPr/>
        <a:lstStyle/>
        <a:p>
          <a:endParaRPr lang="en-GB"/>
        </a:p>
      </dgm:t>
    </dgm:pt>
    <dgm:pt modelId="{4870A897-8EC8-47A3-9068-35A42CADADC0}">
      <dgm:prSet phldrT="[Text]"/>
      <dgm:spPr/>
      <dgm:t>
        <a:bodyPr/>
        <a:lstStyle/>
        <a:p>
          <a:r>
            <a:rPr lang="en-GB" dirty="0" smtClean="0"/>
            <a:t>Self-perceived health problems or benefits of reported practice</a:t>
          </a:r>
          <a:endParaRPr lang="en-GB" dirty="0"/>
        </a:p>
      </dgm:t>
    </dgm:pt>
    <dgm:pt modelId="{E46161B5-A797-45C8-86C1-9B815D3B27F4}" type="parTrans" cxnId="{C5510A17-5BF5-4C92-BABA-C2C08C23E85A}">
      <dgm:prSet/>
      <dgm:spPr/>
      <dgm:t>
        <a:bodyPr/>
        <a:lstStyle/>
        <a:p>
          <a:endParaRPr lang="en-GB"/>
        </a:p>
      </dgm:t>
    </dgm:pt>
    <dgm:pt modelId="{F10B3798-D785-4E04-A2B0-A2ABC76A56DF}" type="sibTrans" cxnId="{C5510A17-5BF5-4C92-BABA-C2C08C23E85A}">
      <dgm:prSet/>
      <dgm:spPr/>
      <dgm:t>
        <a:bodyPr/>
        <a:lstStyle/>
        <a:p>
          <a:endParaRPr lang="en-GB"/>
        </a:p>
      </dgm:t>
    </dgm:pt>
    <dgm:pt modelId="{40C6C3F1-65DE-42CB-9FF1-C7E867B154FA}">
      <dgm:prSet phldrT="[Text]"/>
      <dgm:spPr/>
      <dgm:t>
        <a:bodyPr/>
        <a:lstStyle/>
        <a:p>
          <a:r>
            <a:rPr lang="en-GB" dirty="0" smtClean="0"/>
            <a:t>Psychosocial effects: personal, family and community</a:t>
          </a:r>
          <a:endParaRPr lang="en-GB" dirty="0"/>
        </a:p>
      </dgm:t>
    </dgm:pt>
    <dgm:pt modelId="{7F9EACFE-34B1-4EA3-909A-25F6ACAF8489}" type="parTrans" cxnId="{BE9D05D1-349A-4AF0-B8D0-677364DA4DF1}">
      <dgm:prSet/>
      <dgm:spPr/>
      <dgm:t>
        <a:bodyPr/>
        <a:lstStyle/>
        <a:p>
          <a:endParaRPr lang="en-GB"/>
        </a:p>
      </dgm:t>
    </dgm:pt>
    <dgm:pt modelId="{63494563-5174-47DC-8445-755C6E159A04}" type="sibTrans" cxnId="{BE9D05D1-349A-4AF0-B8D0-677364DA4DF1}">
      <dgm:prSet/>
      <dgm:spPr/>
      <dgm:t>
        <a:bodyPr/>
        <a:lstStyle/>
        <a:p>
          <a:endParaRPr lang="en-GB"/>
        </a:p>
      </dgm:t>
    </dgm:pt>
    <dgm:pt modelId="{7F65A94F-1779-48F4-9F00-A2C45B660E3C}" type="pres">
      <dgm:prSet presAssocID="{388AEA93-9AB7-46FF-957A-E7FC2802AA9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F06071B-7F83-43EB-8D22-90F9A5919E47}" type="pres">
      <dgm:prSet presAssocID="{65AED733-7EBA-49E7-B5C5-7F3A36945C74}" presName="composite" presStyleCnt="0"/>
      <dgm:spPr/>
    </dgm:pt>
    <dgm:pt modelId="{4072DD81-F21F-4705-AF9E-9F61B02FCD33}" type="pres">
      <dgm:prSet presAssocID="{65AED733-7EBA-49E7-B5C5-7F3A36945C7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BAFBE1E-DF91-4367-96DD-941931509BF1}" type="pres">
      <dgm:prSet presAssocID="{65AED733-7EBA-49E7-B5C5-7F3A36945C74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FCB53B-2F76-4B82-8970-4C0839B47E40}" type="pres">
      <dgm:prSet presAssocID="{F3A5002B-F172-4DE3-A778-C5A1E0B9FCF2}" presName="sp" presStyleCnt="0"/>
      <dgm:spPr/>
    </dgm:pt>
    <dgm:pt modelId="{7E04D118-9941-4C65-8B9B-5B767601D0AD}" type="pres">
      <dgm:prSet presAssocID="{DB7ED4D9-1A7D-452F-9B62-194FEDDCE771}" presName="composite" presStyleCnt="0"/>
      <dgm:spPr/>
    </dgm:pt>
    <dgm:pt modelId="{8687473F-3EAE-4262-B5EC-4243751BA8E0}" type="pres">
      <dgm:prSet presAssocID="{DB7ED4D9-1A7D-452F-9B62-194FEDDCE771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604A93-5891-423F-A50B-BF825BCBE42C}" type="pres">
      <dgm:prSet presAssocID="{DB7ED4D9-1A7D-452F-9B62-194FEDDCE771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B47CD1-8DF7-42F6-B6E1-77522E90F9D9}" type="pres">
      <dgm:prSet presAssocID="{908E88DE-AE2C-4CBE-B54E-2D5B813C856E}" presName="sp" presStyleCnt="0"/>
      <dgm:spPr/>
    </dgm:pt>
    <dgm:pt modelId="{22883A91-09D3-48CD-A0A0-A02288EA46D3}" type="pres">
      <dgm:prSet presAssocID="{9A3ACBC2-9508-4693-9CD3-F7FD0FFE46A2}" presName="composite" presStyleCnt="0"/>
      <dgm:spPr/>
    </dgm:pt>
    <dgm:pt modelId="{2BCBC8C4-24FD-4EC7-B38D-EB7BDBE9C285}" type="pres">
      <dgm:prSet presAssocID="{9A3ACBC2-9508-4693-9CD3-F7FD0FFE46A2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89106F7-B2BB-496B-A195-A456FE58FCD6}" type="pres">
      <dgm:prSet presAssocID="{9A3ACBC2-9508-4693-9CD3-F7FD0FFE46A2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95D7C3E-BB28-4793-9C72-FC13A56293DD}" type="pres">
      <dgm:prSet presAssocID="{AFC2CCCF-5BA3-48CD-A567-29FC0D69B7B2}" presName="sp" presStyleCnt="0"/>
      <dgm:spPr/>
    </dgm:pt>
    <dgm:pt modelId="{F1968E8F-BFF4-4343-A113-E143BDCBC4D1}" type="pres">
      <dgm:prSet presAssocID="{A3C0AFF0-126E-46C2-9438-79CDEB8D1AF3}" presName="composite" presStyleCnt="0"/>
      <dgm:spPr/>
    </dgm:pt>
    <dgm:pt modelId="{90ED0E3B-46AC-41B4-9799-FAD5AE219D31}" type="pres">
      <dgm:prSet presAssocID="{A3C0AFF0-126E-46C2-9438-79CDEB8D1AF3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95BEE21-C561-4443-95F5-9B77A3D55FD5}" type="pres">
      <dgm:prSet presAssocID="{A3C0AFF0-126E-46C2-9438-79CDEB8D1AF3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69F61F-3FA5-4582-B238-835208AC6770}" type="pres">
      <dgm:prSet presAssocID="{C7AC9AEC-BD56-46AF-BF6D-D8734A2A48E4}" presName="sp" presStyleCnt="0"/>
      <dgm:spPr/>
    </dgm:pt>
    <dgm:pt modelId="{D4C1734B-C5C5-46DA-90C9-BA66D19C6DF6}" type="pres">
      <dgm:prSet presAssocID="{9827D736-1CF0-4AE3-A2D6-7CCAF30D8D84}" presName="composite" presStyleCnt="0"/>
      <dgm:spPr/>
    </dgm:pt>
    <dgm:pt modelId="{C8F56B54-2BA6-4AFA-8F5E-4138CB9CAA22}" type="pres">
      <dgm:prSet presAssocID="{9827D736-1CF0-4AE3-A2D6-7CCAF30D8D84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CE85D94-55D2-43AF-9849-A3431BE64453}" type="pres">
      <dgm:prSet presAssocID="{9827D736-1CF0-4AE3-A2D6-7CCAF30D8D84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51AFE9F-3532-48BF-8808-775BD3465D6A}" type="presOf" srcId="{388AEA93-9AB7-46FF-957A-E7FC2802AA98}" destId="{7F65A94F-1779-48F4-9F00-A2C45B660E3C}" srcOrd="0" destOrd="0" presId="urn:microsoft.com/office/officeart/2005/8/layout/chevron2"/>
    <dgm:cxn modelId="{1020F44A-5BFB-4588-A3C4-94C23E0AA303}" type="presOf" srcId="{52C3CF02-8DC4-40A7-A3F0-6EA4F43445B8}" destId="{1A604A93-5891-423F-A50B-BF825BCBE42C}" srcOrd="0" destOrd="1" presId="urn:microsoft.com/office/officeart/2005/8/layout/chevron2"/>
    <dgm:cxn modelId="{B21C6AFA-2AE1-4880-899A-A086972A893B}" type="presOf" srcId="{9827D736-1CF0-4AE3-A2D6-7CCAF30D8D84}" destId="{C8F56B54-2BA6-4AFA-8F5E-4138CB9CAA22}" srcOrd="0" destOrd="0" presId="urn:microsoft.com/office/officeart/2005/8/layout/chevron2"/>
    <dgm:cxn modelId="{4525A92D-0B2D-47DD-B701-075A81DB8390}" srcId="{388AEA93-9AB7-46FF-957A-E7FC2802AA98}" destId="{A3C0AFF0-126E-46C2-9438-79CDEB8D1AF3}" srcOrd="3" destOrd="0" parTransId="{7A095387-225E-4D06-BE13-261DA4A700EB}" sibTransId="{C7AC9AEC-BD56-46AF-BF6D-D8734A2A48E4}"/>
    <dgm:cxn modelId="{C881E199-6E8D-4331-8066-D51B40E25559}" type="presOf" srcId="{65AED733-7EBA-49E7-B5C5-7F3A36945C74}" destId="{4072DD81-F21F-4705-AF9E-9F61B02FCD33}" srcOrd="0" destOrd="0" presId="urn:microsoft.com/office/officeart/2005/8/layout/chevron2"/>
    <dgm:cxn modelId="{2D8C11FF-3BCC-498E-919E-A68CA9CE483B}" type="presOf" srcId="{27E64F77-7E55-4693-8785-7ABD2B0CDA8B}" destId="{6BAFBE1E-DF91-4367-96DD-941931509BF1}" srcOrd="0" destOrd="1" presId="urn:microsoft.com/office/officeart/2005/8/layout/chevron2"/>
    <dgm:cxn modelId="{A5E76F08-F7E1-47E3-8D8B-CA7098A2A9A1}" srcId="{9A3ACBC2-9508-4693-9CD3-F7FD0FFE46A2}" destId="{9E41C4CD-228A-4ACE-B62E-5D30A341121A}" srcOrd="0" destOrd="0" parTransId="{2351C044-0215-4491-AB68-1B184E401D5C}" sibTransId="{A77ED27A-C26E-45C1-AB1A-68380474923A}"/>
    <dgm:cxn modelId="{2C1120CC-71EC-405C-A01D-8AB9330A7F10}" srcId="{9A3ACBC2-9508-4693-9CD3-F7FD0FFE46A2}" destId="{9FD08D3D-7F23-4DCC-8035-067CA7F96AC1}" srcOrd="2" destOrd="0" parTransId="{F0301A70-D421-4A26-AB54-12F99D88017B}" sibTransId="{63120F2F-19E1-4630-83D4-B9022AE2EFC3}"/>
    <dgm:cxn modelId="{3CA2221C-2D93-411B-95D7-1F51F032B787}" type="presOf" srcId="{4801A3E8-0066-4029-8370-8F708C606F66}" destId="{C95BEE21-C561-4443-95F5-9B77A3D55FD5}" srcOrd="0" destOrd="2" presId="urn:microsoft.com/office/officeart/2005/8/layout/chevron2"/>
    <dgm:cxn modelId="{CE109804-C2F4-4AD1-B788-23E67C3B280C}" srcId="{DB7ED4D9-1A7D-452F-9B62-194FEDDCE771}" destId="{D0B54BD7-3107-4F34-9205-9D9F1DFFAB55}" srcOrd="2" destOrd="0" parTransId="{C6388B09-0372-48A9-BDBB-8505A70CEFFF}" sibTransId="{15DF29C9-6BF7-425B-B81C-2B85C9B57265}"/>
    <dgm:cxn modelId="{DCA66E11-BE97-486B-94B8-86A9D4E0C8C8}" srcId="{388AEA93-9AB7-46FF-957A-E7FC2802AA98}" destId="{65AED733-7EBA-49E7-B5C5-7F3A36945C74}" srcOrd="0" destOrd="0" parTransId="{B3158063-CC2E-4E09-BEB3-A5BCEFF27E26}" sibTransId="{F3A5002B-F172-4DE3-A778-C5A1E0B9FCF2}"/>
    <dgm:cxn modelId="{04000E7F-DC4B-43C0-8C44-39B14A979493}" srcId="{A3C0AFF0-126E-46C2-9438-79CDEB8D1AF3}" destId="{4801A3E8-0066-4029-8370-8F708C606F66}" srcOrd="2" destOrd="0" parTransId="{A411BA6B-6613-4F97-82D4-36AAD993CFF0}" sibTransId="{A4B4CDA4-12F4-44E0-98F4-05AEE2B72299}"/>
    <dgm:cxn modelId="{2FB93576-632A-42B9-9B60-DEA4D94318BE}" type="presOf" srcId="{9A3ACBC2-9508-4693-9CD3-F7FD0FFE46A2}" destId="{2BCBC8C4-24FD-4EC7-B38D-EB7BDBE9C285}" srcOrd="0" destOrd="0" presId="urn:microsoft.com/office/officeart/2005/8/layout/chevron2"/>
    <dgm:cxn modelId="{8F04C814-2616-415E-93EA-D3C5F2D7F90A}" srcId="{DB7ED4D9-1A7D-452F-9B62-194FEDDCE771}" destId="{1191C8DA-3B06-4465-AD3E-84139AFECD52}" srcOrd="0" destOrd="0" parTransId="{E5473040-40CA-4953-ADBC-60D71E3B18F1}" sibTransId="{9D3E39B4-7A35-4C63-A013-2EFD2F6CE66C}"/>
    <dgm:cxn modelId="{DC41A17A-2A58-45AD-A21E-AFDF4B19A391}" type="presOf" srcId="{F6FAEA5A-97CD-4338-9694-F2C7B8EA84CB}" destId="{6BAFBE1E-DF91-4367-96DD-941931509BF1}" srcOrd="0" destOrd="0" presId="urn:microsoft.com/office/officeart/2005/8/layout/chevron2"/>
    <dgm:cxn modelId="{C27AC279-7BA3-4C6B-98DB-0CC67547AC02}" type="presOf" srcId="{DB7ED4D9-1A7D-452F-9B62-194FEDDCE771}" destId="{8687473F-3EAE-4262-B5EC-4243751BA8E0}" srcOrd="0" destOrd="0" presId="urn:microsoft.com/office/officeart/2005/8/layout/chevron2"/>
    <dgm:cxn modelId="{6CB4ECFC-31E4-4690-BA3A-C3F9F526887D}" srcId="{DB7ED4D9-1A7D-452F-9B62-194FEDDCE771}" destId="{52C3CF02-8DC4-40A7-A3F0-6EA4F43445B8}" srcOrd="1" destOrd="0" parTransId="{A8FC4504-C5AF-4E88-94EB-DEF845304913}" sibTransId="{275ABDDC-69C6-413A-9FEF-E61DA1A92D26}"/>
    <dgm:cxn modelId="{2D5004DD-97FA-46B4-9E57-2B542A8EEE07}" srcId="{9A3ACBC2-9508-4693-9CD3-F7FD0FFE46A2}" destId="{F5BC7B1E-EE2B-4085-A86C-236F7C439C65}" srcOrd="1" destOrd="0" parTransId="{B903DD28-C822-443A-AFDE-178940920FC9}" sibTransId="{08EAF60D-3089-4E4B-A270-4AE124CF897C}"/>
    <dgm:cxn modelId="{6C0DC49D-BAC0-4CAE-B7DB-051C0B9EF7E1}" type="presOf" srcId="{D0B54BD7-3107-4F34-9205-9D9F1DFFAB55}" destId="{1A604A93-5891-423F-A50B-BF825BCBE42C}" srcOrd="0" destOrd="2" presId="urn:microsoft.com/office/officeart/2005/8/layout/chevron2"/>
    <dgm:cxn modelId="{64DD7509-BB2B-4891-9351-F814394601A4}" srcId="{388AEA93-9AB7-46FF-957A-E7FC2802AA98}" destId="{9827D736-1CF0-4AE3-A2D6-7CCAF30D8D84}" srcOrd="4" destOrd="0" parTransId="{2E4C183C-B880-4F22-917E-EE81B5298A19}" sibTransId="{BE8F8893-7896-4D79-834E-A311D1361D38}"/>
    <dgm:cxn modelId="{B4F2C1F2-4953-49C1-8691-D2355831A181}" type="presOf" srcId="{9E41C4CD-228A-4ACE-B62E-5D30A341121A}" destId="{A89106F7-B2BB-496B-A195-A456FE58FCD6}" srcOrd="0" destOrd="0" presId="urn:microsoft.com/office/officeart/2005/8/layout/chevron2"/>
    <dgm:cxn modelId="{E90E59B9-1C3A-4EEC-AEC5-02CB50012E03}" srcId="{A3C0AFF0-126E-46C2-9438-79CDEB8D1AF3}" destId="{8D2429C2-B23E-4413-8C63-A876B6F3D406}" srcOrd="1" destOrd="0" parTransId="{BA54AA86-306F-4B03-8C9C-CEC96B1F79F4}" sibTransId="{C06C3837-9B0C-4422-9593-7C308136BB2C}"/>
    <dgm:cxn modelId="{214C5F0F-2819-4A61-AADF-189450E6A179}" type="presOf" srcId="{4870A897-8EC8-47A3-9068-35A42CADADC0}" destId="{2CE85D94-55D2-43AF-9849-A3431BE64453}" srcOrd="0" destOrd="0" presId="urn:microsoft.com/office/officeart/2005/8/layout/chevron2"/>
    <dgm:cxn modelId="{3AE08337-EC09-4D68-8CC7-4658969AA37B}" type="presOf" srcId="{1191C8DA-3B06-4465-AD3E-84139AFECD52}" destId="{1A604A93-5891-423F-A50B-BF825BCBE42C}" srcOrd="0" destOrd="0" presId="urn:microsoft.com/office/officeart/2005/8/layout/chevron2"/>
    <dgm:cxn modelId="{B2BCD765-6DA8-4A4F-B2F5-3D2AA99BF030}" type="presOf" srcId="{F5BC7B1E-EE2B-4085-A86C-236F7C439C65}" destId="{A89106F7-B2BB-496B-A195-A456FE58FCD6}" srcOrd="0" destOrd="1" presId="urn:microsoft.com/office/officeart/2005/8/layout/chevron2"/>
    <dgm:cxn modelId="{2CF64E74-3B07-4AFD-AD3A-CBBEAF6F5ECB}" type="presOf" srcId="{9FD08D3D-7F23-4DCC-8035-067CA7F96AC1}" destId="{A89106F7-B2BB-496B-A195-A456FE58FCD6}" srcOrd="0" destOrd="2" presId="urn:microsoft.com/office/officeart/2005/8/layout/chevron2"/>
    <dgm:cxn modelId="{CBFBBDF9-94F0-41A4-B275-2A36DBC0A0E8}" type="presOf" srcId="{40C6C3F1-65DE-42CB-9FF1-C7E867B154FA}" destId="{2CE85D94-55D2-43AF-9849-A3431BE64453}" srcOrd="0" destOrd="1" presId="urn:microsoft.com/office/officeart/2005/8/layout/chevron2"/>
    <dgm:cxn modelId="{BE9D05D1-349A-4AF0-B8D0-677364DA4DF1}" srcId="{9827D736-1CF0-4AE3-A2D6-7CCAF30D8D84}" destId="{40C6C3F1-65DE-42CB-9FF1-C7E867B154FA}" srcOrd="1" destOrd="0" parTransId="{7F9EACFE-34B1-4EA3-909A-25F6ACAF8489}" sibTransId="{63494563-5174-47DC-8445-755C6E159A04}"/>
    <dgm:cxn modelId="{4A926EA7-6806-4FEE-86AA-2F56D7220C84}" type="presOf" srcId="{8D2429C2-B23E-4413-8C63-A876B6F3D406}" destId="{C95BEE21-C561-4443-95F5-9B77A3D55FD5}" srcOrd="0" destOrd="1" presId="urn:microsoft.com/office/officeart/2005/8/layout/chevron2"/>
    <dgm:cxn modelId="{62450615-8D65-4B5C-A46F-AD75A3E7A556}" srcId="{65AED733-7EBA-49E7-B5C5-7F3A36945C74}" destId="{6EFF58F6-420B-47C4-A080-C97F9D7B0D61}" srcOrd="2" destOrd="0" parTransId="{0D05D0D5-80C6-4C66-A344-82DA77C93921}" sibTransId="{94C9D4AC-F430-42D7-B982-FC66762BD636}"/>
    <dgm:cxn modelId="{3B3BD740-B1D0-490B-96C6-E9E7C4191D7F}" srcId="{A3C0AFF0-126E-46C2-9438-79CDEB8D1AF3}" destId="{FAAFE30C-C139-40D5-A280-C5AB9C0D27BF}" srcOrd="0" destOrd="0" parTransId="{DF36311E-5FB9-40E1-8B3A-597E1C3B4258}" sibTransId="{9BDBA1E9-E67F-4E71-8C43-8AD5D80FACBA}"/>
    <dgm:cxn modelId="{DCE6BD16-6F39-477E-8C91-E9288C625698}" srcId="{65AED733-7EBA-49E7-B5C5-7F3A36945C74}" destId="{27E64F77-7E55-4693-8785-7ABD2B0CDA8B}" srcOrd="1" destOrd="0" parTransId="{713C7117-4C81-4BB6-BB5C-02A68CBF6D62}" sibTransId="{0B3D58EB-F09E-43AA-B512-BED1614CC86C}"/>
    <dgm:cxn modelId="{60E0BCEE-99C1-4F92-9992-01087D6B31FF}" type="presOf" srcId="{6EFF58F6-420B-47C4-A080-C97F9D7B0D61}" destId="{6BAFBE1E-DF91-4367-96DD-941931509BF1}" srcOrd="0" destOrd="2" presId="urn:microsoft.com/office/officeart/2005/8/layout/chevron2"/>
    <dgm:cxn modelId="{B1B95DC0-DC72-4013-9DF4-B9AA781F846B}" srcId="{388AEA93-9AB7-46FF-957A-E7FC2802AA98}" destId="{9A3ACBC2-9508-4693-9CD3-F7FD0FFE46A2}" srcOrd="2" destOrd="0" parTransId="{CFF4BE49-41EF-429F-B993-1CCA6C45F8A3}" sibTransId="{AFC2CCCF-5BA3-48CD-A567-29FC0D69B7B2}"/>
    <dgm:cxn modelId="{91457EE8-5A8F-4B9D-8527-5BA9939A049A}" srcId="{65AED733-7EBA-49E7-B5C5-7F3A36945C74}" destId="{F6FAEA5A-97CD-4338-9694-F2C7B8EA84CB}" srcOrd="0" destOrd="0" parTransId="{0D0016AE-C373-4496-A6B3-69375B657C86}" sibTransId="{0598871F-D365-42D1-BDCA-AE16CCC3D940}"/>
    <dgm:cxn modelId="{9E576729-EB0D-48AC-8383-F4F563D9D18B}" type="presOf" srcId="{A3C0AFF0-126E-46C2-9438-79CDEB8D1AF3}" destId="{90ED0E3B-46AC-41B4-9799-FAD5AE219D31}" srcOrd="0" destOrd="0" presId="urn:microsoft.com/office/officeart/2005/8/layout/chevron2"/>
    <dgm:cxn modelId="{0712E1DD-70D4-4C7F-AC1D-7AE69EE4F9F3}" type="presOf" srcId="{FAAFE30C-C139-40D5-A280-C5AB9C0D27BF}" destId="{C95BEE21-C561-4443-95F5-9B77A3D55FD5}" srcOrd="0" destOrd="0" presId="urn:microsoft.com/office/officeart/2005/8/layout/chevron2"/>
    <dgm:cxn modelId="{C5510A17-5BF5-4C92-BABA-C2C08C23E85A}" srcId="{9827D736-1CF0-4AE3-A2D6-7CCAF30D8D84}" destId="{4870A897-8EC8-47A3-9068-35A42CADADC0}" srcOrd="0" destOrd="0" parTransId="{E46161B5-A797-45C8-86C1-9B815D3B27F4}" sibTransId="{F10B3798-D785-4E04-A2B0-A2ABC76A56DF}"/>
    <dgm:cxn modelId="{E5C91D08-246D-4FD7-AC5B-C475E8A08F23}" srcId="{388AEA93-9AB7-46FF-957A-E7FC2802AA98}" destId="{DB7ED4D9-1A7D-452F-9B62-194FEDDCE771}" srcOrd="1" destOrd="0" parTransId="{B5F02B05-DEB8-4E88-BC82-ED227D9166A0}" sibTransId="{908E88DE-AE2C-4CBE-B54E-2D5B813C856E}"/>
    <dgm:cxn modelId="{ADAD393C-3464-423C-9C87-CCCB61C7996B}" type="presParOf" srcId="{7F65A94F-1779-48F4-9F00-A2C45B660E3C}" destId="{0F06071B-7F83-43EB-8D22-90F9A5919E47}" srcOrd="0" destOrd="0" presId="urn:microsoft.com/office/officeart/2005/8/layout/chevron2"/>
    <dgm:cxn modelId="{5842EC46-5B4F-4B17-A458-971A65E95A5F}" type="presParOf" srcId="{0F06071B-7F83-43EB-8D22-90F9A5919E47}" destId="{4072DD81-F21F-4705-AF9E-9F61B02FCD33}" srcOrd="0" destOrd="0" presId="urn:microsoft.com/office/officeart/2005/8/layout/chevron2"/>
    <dgm:cxn modelId="{FA0E4435-A510-4BB8-9745-801A72CD0FE7}" type="presParOf" srcId="{0F06071B-7F83-43EB-8D22-90F9A5919E47}" destId="{6BAFBE1E-DF91-4367-96DD-941931509BF1}" srcOrd="1" destOrd="0" presId="urn:microsoft.com/office/officeart/2005/8/layout/chevron2"/>
    <dgm:cxn modelId="{ED0E9A88-8321-4E37-8107-4326DFA3C242}" type="presParOf" srcId="{7F65A94F-1779-48F4-9F00-A2C45B660E3C}" destId="{80FCB53B-2F76-4B82-8970-4C0839B47E40}" srcOrd="1" destOrd="0" presId="urn:microsoft.com/office/officeart/2005/8/layout/chevron2"/>
    <dgm:cxn modelId="{EDA74F60-A7E9-4367-9BEB-DB0ACFEE507A}" type="presParOf" srcId="{7F65A94F-1779-48F4-9F00-A2C45B660E3C}" destId="{7E04D118-9941-4C65-8B9B-5B767601D0AD}" srcOrd="2" destOrd="0" presId="urn:microsoft.com/office/officeart/2005/8/layout/chevron2"/>
    <dgm:cxn modelId="{F9DEF60D-6630-44C4-8584-88AD897017ED}" type="presParOf" srcId="{7E04D118-9941-4C65-8B9B-5B767601D0AD}" destId="{8687473F-3EAE-4262-B5EC-4243751BA8E0}" srcOrd="0" destOrd="0" presId="urn:microsoft.com/office/officeart/2005/8/layout/chevron2"/>
    <dgm:cxn modelId="{314FDC4D-4C11-409B-BA0A-D34342CE79A5}" type="presParOf" srcId="{7E04D118-9941-4C65-8B9B-5B767601D0AD}" destId="{1A604A93-5891-423F-A50B-BF825BCBE42C}" srcOrd="1" destOrd="0" presId="urn:microsoft.com/office/officeart/2005/8/layout/chevron2"/>
    <dgm:cxn modelId="{E432EEEF-E296-4969-A24F-DA5E23ED04FA}" type="presParOf" srcId="{7F65A94F-1779-48F4-9F00-A2C45B660E3C}" destId="{5BB47CD1-8DF7-42F6-B6E1-77522E90F9D9}" srcOrd="3" destOrd="0" presId="urn:microsoft.com/office/officeart/2005/8/layout/chevron2"/>
    <dgm:cxn modelId="{BA54E848-07E3-4A83-B41F-C156008D5259}" type="presParOf" srcId="{7F65A94F-1779-48F4-9F00-A2C45B660E3C}" destId="{22883A91-09D3-48CD-A0A0-A02288EA46D3}" srcOrd="4" destOrd="0" presId="urn:microsoft.com/office/officeart/2005/8/layout/chevron2"/>
    <dgm:cxn modelId="{D4C7DB82-CE22-429B-A6BC-E10A5E9E6183}" type="presParOf" srcId="{22883A91-09D3-48CD-A0A0-A02288EA46D3}" destId="{2BCBC8C4-24FD-4EC7-B38D-EB7BDBE9C285}" srcOrd="0" destOrd="0" presId="urn:microsoft.com/office/officeart/2005/8/layout/chevron2"/>
    <dgm:cxn modelId="{8ED517D8-606D-4DE8-8C33-5D87FF84261C}" type="presParOf" srcId="{22883A91-09D3-48CD-A0A0-A02288EA46D3}" destId="{A89106F7-B2BB-496B-A195-A456FE58FCD6}" srcOrd="1" destOrd="0" presId="urn:microsoft.com/office/officeart/2005/8/layout/chevron2"/>
    <dgm:cxn modelId="{787EBEFA-A51C-4A82-B3B3-D580636505CB}" type="presParOf" srcId="{7F65A94F-1779-48F4-9F00-A2C45B660E3C}" destId="{495D7C3E-BB28-4793-9C72-FC13A56293DD}" srcOrd="5" destOrd="0" presId="urn:microsoft.com/office/officeart/2005/8/layout/chevron2"/>
    <dgm:cxn modelId="{BA68AE51-F4D4-4F86-B253-BAE5E6F39600}" type="presParOf" srcId="{7F65A94F-1779-48F4-9F00-A2C45B660E3C}" destId="{F1968E8F-BFF4-4343-A113-E143BDCBC4D1}" srcOrd="6" destOrd="0" presId="urn:microsoft.com/office/officeart/2005/8/layout/chevron2"/>
    <dgm:cxn modelId="{4D06A202-A89F-480D-B341-BD38A0FDAB8F}" type="presParOf" srcId="{F1968E8F-BFF4-4343-A113-E143BDCBC4D1}" destId="{90ED0E3B-46AC-41B4-9799-FAD5AE219D31}" srcOrd="0" destOrd="0" presId="urn:microsoft.com/office/officeart/2005/8/layout/chevron2"/>
    <dgm:cxn modelId="{69197DA7-4A01-4C9E-ABE3-72BFC90171D6}" type="presParOf" srcId="{F1968E8F-BFF4-4343-A113-E143BDCBC4D1}" destId="{C95BEE21-C561-4443-95F5-9B77A3D55FD5}" srcOrd="1" destOrd="0" presId="urn:microsoft.com/office/officeart/2005/8/layout/chevron2"/>
    <dgm:cxn modelId="{98ECE203-814B-48DB-BFFF-A1E81346EE17}" type="presParOf" srcId="{7F65A94F-1779-48F4-9F00-A2C45B660E3C}" destId="{3A69F61F-3FA5-4582-B238-835208AC6770}" srcOrd="7" destOrd="0" presId="urn:microsoft.com/office/officeart/2005/8/layout/chevron2"/>
    <dgm:cxn modelId="{CCA6EE83-81AC-4731-9598-36954789DB4E}" type="presParOf" srcId="{7F65A94F-1779-48F4-9F00-A2C45B660E3C}" destId="{D4C1734B-C5C5-46DA-90C9-BA66D19C6DF6}" srcOrd="8" destOrd="0" presId="urn:microsoft.com/office/officeart/2005/8/layout/chevron2"/>
    <dgm:cxn modelId="{3EC6210E-3D5E-4479-A63E-74C3A10FAFE8}" type="presParOf" srcId="{D4C1734B-C5C5-46DA-90C9-BA66D19C6DF6}" destId="{C8F56B54-2BA6-4AFA-8F5E-4138CB9CAA22}" srcOrd="0" destOrd="0" presId="urn:microsoft.com/office/officeart/2005/8/layout/chevron2"/>
    <dgm:cxn modelId="{4794323B-ABD4-4D60-8D97-DEF770EAE79C}" type="presParOf" srcId="{D4C1734B-C5C5-46DA-90C9-BA66D19C6DF6}" destId="{2CE85D94-55D2-43AF-9849-A3431BE6445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72DD81-F21F-4705-AF9E-9F61B02FCD33}">
      <dsp:nvSpPr>
        <dsp:cNvPr id="0" name=""/>
        <dsp:cNvSpPr/>
      </dsp:nvSpPr>
      <dsp:spPr>
        <a:xfrm rot="5400000">
          <a:off x="-171391" y="176594"/>
          <a:ext cx="1142608" cy="7998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Basic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needs</a:t>
          </a:r>
          <a:endParaRPr lang="en-GB" sz="1000" kern="1200" dirty="0"/>
        </a:p>
      </dsp:txBody>
      <dsp:txXfrm rot="-5400000">
        <a:off x="0" y="405116"/>
        <a:ext cx="799826" cy="342782"/>
      </dsp:txXfrm>
    </dsp:sp>
    <dsp:sp modelId="{6BAFBE1E-DF91-4367-96DD-941931509BF1}">
      <dsp:nvSpPr>
        <dsp:cNvPr id="0" name=""/>
        <dsp:cNvSpPr/>
      </dsp:nvSpPr>
      <dsp:spPr>
        <a:xfrm rot="5400000">
          <a:off x="4143169" y="-3338140"/>
          <a:ext cx="743086" cy="74297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Defecation-urination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Nutrition-hydration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Menstruation</a:t>
          </a:r>
          <a:endParaRPr lang="en-GB" sz="1400" kern="1200" dirty="0"/>
        </a:p>
      </dsp:txBody>
      <dsp:txXfrm rot="-5400000">
        <a:off x="799826" y="41477"/>
        <a:ext cx="7393499" cy="670538"/>
      </dsp:txXfrm>
    </dsp:sp>
    <dsp:sp modelId="{8687473F-3EAE-4262-B5EC-4243751BA8E0}">
      <dsp:nvSpPr>
        <dsp:cNvPr id="0" name=""/>
        <dsp:cNvSpPr/>
      </dsp:nvSpPr>
      <dsp:spPr>
        <a:xfrm rot="5400000">
          <a:off x="-171391" y="1202790"/>
          <a:ext cx="1142608" cy="7998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Facilities and resources</a:t>
          </a:r>
          <a:endParaRPr lang="en-GB" sz="1000" kern="1200" dirty="0"/>
        </a:p>
      </dsp:txBody>
      <dsp:txXfrm rot="-5400000">
        <a:off x="0" y="1431312"/>
        <a:ext cx="799826" cy="342782"/>
      </dsp:txXfrm>
    </dsp:sp>
    <dsp:sp modelId="{1A604A93-5891-423F-A50B-BF825BCBE42C}">
      <dsp:nvSpPr>
        <dsp:cNvPr id="0" name=""/>
        <dsp:cNvSpPr/>
      </dsp:nvSpPr>
      <dsp:spPr>
        <a:xfrm rot="5400000">
          <a:off x="4143365" y="-2312139"/>
          <a:ext cx="742695" cy="74297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Toilets and fields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Water and food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Absorbent materials</a:t>
          </a:r>
          <a:endParaRPr lang="en-GB" sz="1400" kern="1200" dirty="0"/>
        </a:p>
      </dsp:txBody>
      <dsp:txXfrm rot="-5400000">
        <a:off x="799827" y="1067654"/>
        <a:ext cx="7393518" cy="670185"/>
      </dsp:txXfrm>
    </dsp:sp>
    <dsp:sp modelId="{2BCBC8C4-24FD-4EC7-B38D-EB7BDBE9C285}">
      <dsp:nvSpPr>
        <dsp:cNvPr id="0" name=""/>
        <dsp:cNvSpPr/>
      </dsp:nvSpPr>
      <dsp:spPr>
        <a:xfrm rot="5400000">
          <a:off x="-171391" y="2228986"/>
          <a:ext cx="1142608" cy="7998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Use-mitigating factors</a:t>
          </a:r>
          <a:endParaRPr lang="en-GB" sz="1000" kern="1200" dirty="0"/>
        </a:p>
      </dsp:txBody>
      <dsp:txXfrm rot="-5400000">
        <a:off x="0" y="2457508"/>
        <a:ext cx="799826" cy="342782"/>
      </dsp:txXfrm>
    </dsp:sp>
    <dsp:sp modelId="{A89106F7-B2BB-496B-A195-A456FE58FCD6}">
      <dsp:nvSpPr>
        <dsp:cNvPr id="0" name=""/>
        <dsp:cNvSpPr/>
      </dsp:nvSpPr>
      <dsp:spPr>
        <a:xfrm rot="5400000">
          <a:off x="4143365" y="-1285943"/>
          <a:ext cx="742695" cy="74297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Personal prior experience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Family and community experience and expectations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Social and cultural values</a:t>
          </a:r>
          <a:endParaRPr lang="en-GB" sz="1400" kern="1200" dirty="0"/>
        </a:p>
      </dsp:txBody>
      <dsp:txXfrm rot="-5400000">
        <a:off x="799827" y="2093850"/>
        <a:ext cx="7393518" cy="670185"/>
      </dsp:txXfrm>
    </dsp:sp>
    <dsp:sp modelId="{90ED0E3B-46AC-41B4-9799-FAD5AE219D31}">
      <dsp:nvSpPr>
        <dsp:cNvPr id="0" name=""/>
        <dsp:cNvSpPr/>
      </dsp:nvSpPr>
      <dsp:spPr>
        <a:xfrm rot="5400000">
          <a:off x="-171391" y="3255183"/>
          <a:ext cx="1142608" cy="7998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Practice</a:t>
          </a:r>
          <a:endParaRPr lang="en-GB" sz="1000" kern="1200" dirty="0"/>
        </a:p>
      </dsp:txBody>
      <dsp:txXfrm rot="-5400000">
        <a:off x="0" y="3483705"/>
        <a:ext cx="799826" cy="342782"/>
      </dsp:txXfrm>
    </dsp:sp>
    <dsp:sp modelId="{C95BEE21-C561-4443-95F5-9B77A3D55FD5}">
      <dsp:nvSpPr>
        <dsp:cNvPr id="0" name=""/>
        <dsp:cNvSpPr/>
      </dsp:nvSpPr>
      <dsp:spPr>
        <a:xfrm rot="5400000">
          <a:off x="4143365" y="-259747"/>
          <a:ext cx="742695" cy="74297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WASH-related behaviour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Indicated adjustments to dietary and fluid intake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Menstrual hygiene</a:t>
          </a:r>
          <a:endParaRPr lang="en-GB" sz="1400" kern="1200" dirty="0"/>
        </a:p>
      </dsp:txBody>
      <dsp:txXfrm rot="-5400000">
        <a:off x="799827" y="3120046"/>
        <a:ext cx="7393518" cy="670185"/>
      </dsp:txXfrm>
    </dsp:sp>
    <dsp:sp modelId="{C8F56B54-2BA6-4AFA-8F5E-4138CB9CAA22}">
      <dsp:nvSpPr>
        <dsp:cNvPr id="0" name=""/>
        <dsp:cNvSpPr/>
      </dsp:nvSpPr>
      <dsp:spPr>
        <a:xfrm rot="5400000">
          <a:off x="-171391" y="4281379"/>
          <a:ext cx="1142608" cy="7998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Health impact</a:t>
          </a:r>
          <a:endParaRPr lang="en-GB" sz="1000" kern="1200" dirty="0"/>
        </a:p>
      </dsp:txBody>
      <dsp:txXfrm rot="-5400000">
        <a:off x="0" y="4509901"/>
        <a:ext cx="799826" cy="342782"/>
      </dsp:txXfrm>
    </dsp:sp>
    <dsp:sp modelId="{2CE85D94-55D2-43AF-9849-A3431BE64453}">
      <dsp:nvSpPr>
        <dsp:cNvPr id="0" name=""/>
        <dsp:cNvSpPr/>
      </dsp:nvSpPr>
      <dsp:spPr>
        <a:xfrm rot="5400000">
          <a:off x="4143365" y="766449"/>
          <a:ext cx="742695" cy="74297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Self-perceived health problems or benefits of reported practice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Psychosocial effects: personal, family and community</a:t>
          </a:r>
          <a:endParaRPr lang="en-GB" sz="1400" kern="1200" dirty="0"/>
        </a:p>
      </dsp:txBody>
      <dsp:txXfrm rot="-5400000">
        <a:off x="799827" y="4146243"/>
        <a:ext cx="7393518" cy="670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058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25433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0791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5026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8789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44688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36939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8441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9927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0181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3319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901F0-6C3B-4053-BB68-53F8B9470FAE}" type="datetimeFigureOut">
              <a:rPr lang="fr-CH" smtClean="0"/>
              <a:t>06.11.2014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0B002-10D4-43AC-847F-BA96F4D2B4E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02179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8352928" cy="1470025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n-IN" sz="3600" b="1" dirty="0" smtClean="0"/>
              <a:t/>
            </a:r>
            <a:br>
              <a:rPr lang="en-IN" sz="3600" b="1" dirty="0" smtClean="0"/>
            </a:br>
            <a:r>
              <a:rPr lang="en-IN" sz="3600" b="1" dirty="0"/>
              <a:t/>
            </a:r>
            <a:br>
              <a:rPr lang="en-IN" sz="3600" b="1" dirty="0"/>
            </a:br>
            <a:r>
              <a:rPr lang="en-IN" sz="3600" b="1" dirty="0" smtClean="0"/>
              <a:t/>
            </a:r>
            <a:br>
              <a:rPr lang="en-IN" sz="3600" b="1" dirty="0" smtClean="0"/>
            </a:br>
            <a:r>
              <a:rPr lang="en-IN" sz="3600" b="1" dirty="0" smtClean="0"/>
              <a:t>Women</a:t>
            </a:r>
            <a:r>
              <a:rPr lang="en-IN" sz="3600" b="1" dirty="0"/>
              <a:t>, WASH and Health in Rural Pune District</a:t>
            </a:r>
            <a:br>
              <a:rPr lang="en-IN" sz="3600" b="1" dirty="0"/>
            </a:br>
            <a:r>
              <a:rPr lang="en-IN" sz="3600" b="1" i="1" dirty="0"/>
              <a:t>Identifying stress and unmet needs</a:t>
            </a:r>
            <a:r>
              <a:rPr lang="en-IN" b="1" i="1" dirty="0"/>
              <a:t/>
            </a:r>
            <a:br>
              <a:rPr lang="en-IN" b="1" i="1" dirty="0"/>
            </a:br>
            <a:r>
              <a:rPr lang="en-IN" dirty="0"/>
              <a:t/>
            </a:r>
            <a:br>
              <a:rPr lang="en-IN" dirty="0"/>
            </a:br>
            <a:endParaRPr lang="fr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344" y="2852936"/>
            <a:ext cx="8208912" cy="115212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0" algn="l"/>
              </a:tabLst>
            </a:pPr>
            <a:r>
              <a:rPr lang="fr-CH" sz="2000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CH" sz="2000" b="1" dirty="0" err="1" smtClean="0">
                <a:solidFill>
                  <a:schemeClr val="accent6">
                    <a:lumMod val="75000"/>
                  </a:schemeClr>
                </a:solidFill>
              </a:rPr>
              <a:t>Pallavi</a:t>
            </a:r>
            <a:r>
              <a:rPr lang="fr-CH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CH" sz="2000" b="1" dirty="0" err="1" smtClean="0">
                <a:solidFill>
                  <a:schemeClr val="accent6">
                    <a:lumMod val="75000"/>
                  </a:schemeClr>
                </a:solidFill>
              </a:rPr>
              <a:t>Lele</a:t>
            </a:r>
            <a:endParaRPr lang="fr-CH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fr-CH" sz="2000" b="1" dirty="0" smtClean="0">
                <a:solidFill>
                  <a:schemeClr val="accent6">
                    <a:lumMod val="75000"/>
                  </a:schemeClr>
                </a:solidFill>
              </a:rPr>
              <a:t>KEM </a:t>
            </a:r>
            <a:r>
              <a:rPr lang="fr-CH" sz="2000" b="1" dirty="0" err="1" smtClean="0">
                <a:solidFill>
                  <a:schemeClr val="accent6">
                    <a:lumMod val="75000"/>
                  </a:schemeClr>
                </a:solidFill>
              </a:rPr>
              <a:t>Hospital</a:t>
            </a:r>
            <a:r>
              <a:rPr lang="fr-CH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CH" sz="2000" b="1" dirty="0" err="1" smtClean="0">
                <a:solidFill>
                  <a:schemeClr val="accent6">
                    <a:lumMod val="75000"/>
                  </a:schemeClr>
                </a:solidFill>
              </a:rPr>
              <a:t>Research</a:t>
            </a:r>
            <a:r>
              <a:rPr lang="fr-CH" sz="2000" b="1" dirty="0" smtClean="0">
                <a:solidFill>
                  <a:schemeClr val="accent6">
                    <a:lumMod val="75000"/>
                  </a:schemeClr>
                </a:solidFill>
              </a:rPr>
              <a:t> Centre </a:t>
            </a:r>
          </a:p>
          <a:p>
            <a:pPr>
              <a:spcBef>
                <a:spcPts val="0"/>
              </a:spcBef>
            </a:pPr>
            <a:r>
              <a:rPr lang="fr-CH" sz="2000" b="1" dirty="0" smtClean="0">
                <a:solidFill>
                  <a:schemeClr val="accent6">
                    <a:lumMod val="75000"/>
                  </a:schemeClr>
                </a:solidFill>
              </a:rPr>
              <a:t>Pune, </a:t>
            </a:r>
            <a:r>
              <a:rPr lang="fr-CH" sz="2000" b="1" dirty="0" err="1" smtClean="0">
                <a:solidFill>
                  <a:schemeClr val="accent6">
                    <a:lumMod val="75000"/>
                  </a:schemeClr>
                </a:solidFill>
              </a:rPr>
              <a:t>India</a:t>
            </a:r>
            <a:endParaRPr lang="fr-CH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67741" y="4844812"/>
            <a:ext cx="57461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Sanitation and Women in India: Research Findings</a:t>
            </a:r>
          </a:p>
          <a:p>
            <a:pPr algn="ctr"/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Habitat </a:t>
            </a:r>
            <a:r>
              <a:rPr lang="fr-CH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Centre,Delhi</a:t>
            </a:r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India</a:t>
            </a:r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7-8 </a:t>
            </a:r>
            <a:r>
              <a:rPr lang="fr-CH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November</a:t>
            </a:r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 2014</a:t>
            </a: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606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634082"/>
          </a:xfrm>
        </p:spPr>
        <p:txBody>
          <a:bodyPr>
            <a:noAutofit/>
          </a:bodyPr>
          <a:lstStyle/>
          <a:p>
            <a:r>
              <a:rPr lang="en-IN" sz="3600" b="1" dirty="0" smtClean="0">
                <a:solidFill>
                  <a:schemeClr val="accent6">
                    <a:lumMod val="75000"/>
                  </a:schemeClr>
                </a:solidFill>
              </a:rPr>
              <a:t>Methods</a:t>
            </a:r>
            <a:endParaRPr lang="en-IN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304399"/>
              </p:ext>
            </p:extLst>
          </p:nvPr>
        </p:nvGraphicFramePr>
        <p:xfrm>
          <a:off x="179512" y="565963"/>
          <a:ext cx="8812591" cy="5135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50"/>
                <a:gridCol w="3211064"/>
                <a:gridCol w="4988477"/>
              </a:tblGrid>
              <a:tr h="381069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 No.</a:t>
                      </a:r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Research Method</a:t>
                      </a:r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Sample</a:t>
                      </a:r>
                      <a:endParaRPr lang="en-IN" sz="1800" dirty="0"/>
                    </a:p>
                  </a:txBody>
                  <a:tcPr marL="91434" marR="91434"/>
                </a:tc>
              </a:tr>
              <a:tr h="352547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1. </a:t>
                      </a:r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en-IN" sz="1800" b="1" dirty="0" smtClean="0"/>
                        <a:t>Quantitative</a:t>
                      </a:r>
                      <a:r>
                        <a:rPr lang="en-IN" sz="1800" b="1" baseline="0" dirty="0" smtClean="0"/>
                        <a:t> Research </a:t>
                      </a: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IN" sz="1800" dirty="0"/>
                    </a:p>
                  </a:txBody>
                  <a:tcPr marL="91434" marR="91434"/>
                </a:tc>
              </a:tr>
              <a:tr h="616958"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aseline="0" dirty="0" smtClean="0"/>
                        <a:t>Survey questionnaire</a:t>
                      </a:r>
                      <a:endParaRPr lang="en-IN" sz="1800" dirty="0" smtClean="0"/>
                    </a:p>
                    <a:p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eriod"/>
                      </a:pPr>
                      <a:r>
                        <a:rPr lang="en-IN" sz="1800" dirty="0" smtClean="0"/>
                        <a:t>150 adolescents (13-17 years) 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N" sz="1800" dirty="0" smtClean="0"/>
                        <a:t>150 adults (18-45 years)</a:t>
                      </a:r>
                    </a:p>
                  </a:txBody>
                  <a:tcPr marL="68576" marR="68576" marT="0" marB="0"/>
                </a:tc>
              </a:tr>
              <a:tr h="616958"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Health facility infrastructure</a:t>
                      </a:r>
                      <a:r>
                        <a:rPr lang="en-IN" sz="1800" baseline="0" dirty="0" smtClean="0"/>
                        <a:t> assessment</a:t>
                      </a:r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 health facilities in the study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area (public as well as private)</a:t>
                      </a:r>
                      <a:endParaRPr lang="en-IN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</a:tr>
              <a:tr h="352547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2.</a:t>
                      </a:r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en-IN" sz="1800" b="1" dirty="0" smtClean="0"/>
                        <a:t>Qualitative Research</a:t>
                      </a: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</a:tr>
              <a:tr h="881368">
                <a:tc>
                  <a:txBody>
                    <a:bodyPr/>
                    <a:lstStyle/>
                    <a:p>
                      <a:endParaRPr lang="en-IN" sz="180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a.</a:t>
                      </a:r>
                      <a:r>
                        <a:rPr lang="en-IN" sz="1800" baseline="0" dirty="0" smtClean="0"/>
                        <a:t> Focus group discussions</a:t>
                      </a:r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to 12 Focus Group Discussions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(2 each of adolescents, young women, older women and seasonal migrant women)</a:t>
                      </a:r>
                      <a:endParaRPr lang="en-IN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34" marR="91434"/>
                </a:tc>
              </a:tr>
              <a:tr h="1145779">
                <a:tc>
                  <a:txBody>
                    <a:bodyPr/>
                    <a:lstStyle/>
                    <a:p>
                      <a:endParaRPr lang="en-IN" sz="180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b. Key informant interview</a:t>
                      </a:r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Key Informants Interview (2 each of Members of Gram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Panchayat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Members of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Panchayat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Samiti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School Teachers, Health Professionals like ASHA, ANM and Medical officers).</a:t>
                      </a:r>
                      <a:endParaRPr lang="en-IN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/>
                </a:tc>
              </a:tr>
              <a:tr h="616958"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c. Free listing</a:t>
                      </a:r>
                      <a:endParaRPr lang="en-IN" sz="18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eriod"/>
                      </a:pPr>
                      <a:r>
                        <a:rPr lang="en-IN" sz="1800" dirty="0" smtClean="0"/>
                        <a:t>20</a:t>
                      </a:r>
                      <a:r>
                        <a:rPr lang="en-IN" sz="1800" baseline="0" dirty="0" smtClean="0"/>
                        <a:t> </a:t>
                      </a:r>
                      <a:r>
                        <a:rPr lang="en-IN" sz="1800" dirty="0" smtClean="0"/>
                        <a:t>adolescents (13-17 years) 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N" sz="1800" dirty="0" smtClean="0"/>
                        <a:t>20 adults (18-45 years)</a:t>
                      </a:r>
                    </a:p>
                  </a:txBody>
                  <a:tcPr marL="91434" marR="91434"/>
                </a:tc>
              </a:tr>
            </a:tbl>
          </a:graphicData>
        </a:graphic>
      </p:graphicFrame>
      <p:pic>
        <p:nvPicPr>
          <p:cNvPr id="7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502" y="6065912"/>
            <a:ext cx="792088" cy="792088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93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Data analysis: qualitative</a:t>
            </a:r>
            <a:endParaRPr lang="en-IN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dirty="0"/>
              <a:t>C</a:t>
            </a:r>
            <a:r>
              <a:rPr lang="en-IN" dirty="0" smtClean="0"/>
              <a:t>ollected through FGDs, KIIs and Free listing:</a:t>
            </a:r>
          </a:p>
          <a:p>
            <a:r>
              <a:rPr lang="en-IN" dirty="0" smtClean="0"/>
              <a:t>Transcription and translation of recordings</a:t>
            </a:r>
          </a:p>
          <a:p>
            <a:r>
              <a:rPr lang="en-IN" dirty="0"/>
              <a:t>First-level coding</a:t>
            </a:r>
          </a:p>
          <a:p>
            <a:r>
              <a:rPr lang="en-IN" dirty="0" smtClean="0"/>
              <a:t>Analysis using standard qualitative analysis approaches and programmes (e.g. MAXQDA) </a:t>
            </a:r>
          </a:p>
          <a:p>
            <a:r>
              <a:rPr lang="en-IN" dirty="0" smtClean="0"/>
              <a:t>Analysis of </a:t>
            </a:r>
            <a:r>
              <a:rPr lang="en-IN" dirty="0"/>
              <a:t>the free listing exercise </a:t>
            </a:r>
            <a:r>
              <a:rPr lang="en-IN" dirty="0" smtClean="0"/>
              <a:t>with </a:t>
            </a:r>
            <a:r>
              <a:rPr lang="en-IN" dirty="0"/>
              <a:t>reference to the cultural domains </a:t>
            </a:r>
            <a:r>
              <a:rPr lang="en-IN" dirty="0" smtClean="0"/>
              <a:t>they refer </a:t>
            </a:r>
            <a:r>
              <a:rPr lang="en-IN" dirty="0"/>
              <a:t>to, including WASH-related and menstruation-related </a:t>
            </a:r>
            <a:r>
              <a:rPr lang="en-IN" dirty="0" smtClean="0"/>
              <a:t>issues 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6022111"/>
            <a:ext cx="792088" cy="792088"/>
          </a:xfrm>
          <a:prstGeom prst="rect">
            <a:avLst/>
          </a:prstGeom>
        </p:spPr>
      </p:pic>
      <p:pic>
        <p:nvPicPr>
          <p:cNvPr id="5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904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accent6">
                    <a:lumMod val="75000"/>
                  </a:schemeClr>
                </a:solidFill>
              </a:rPr>
              <a:t>Data analysis: </a:t>
            </a:r>
            <a:r>
              <a:rPr lang="en-IN" b="1" dirty="0" smtClean="0">
                <a:solidFill>
                  <a:schemeClr val="accent6">
                    <a:lumMod val="75000"/>
                  </a:schemeClr>
                </a:solidFill>
              </a:rPr>
              <a:t>quantitative</a:t>
            </a:r>
            <a:endParaRPr lang="en-IN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dirty="0" smtClean="0"/>
              <a:t>Collected through community </a:t>
            </a:r>
            <a:r>
              <a:rPr lang="en-IN" dirty="0"/>
              <a:t>survey and </a:t>
            </a:r>
            <a:r>
              <a:rPr lang="en-IN" dirty="0" smtClean="0"/>
              <a:t>WASH infrastructure in </a:t>
            </a:r>
            <a:r>
              <a:rPr lang="en-IN" dirty="0"/>
              <a:t>health facilities </a:t>
            </a:r>
            <a:r>
              <a:rPr lang="en-IN" dirty="0" smtClean="0"/>
              <a:t>survey</a:t>
            </a:r>
          </a:p>
          <a:p>
            <a:r>
              <a:rPr lang="en-IN" dirty="0"/>
              <a:t>V</a:t>
            </a:r>
            <a:r>
              <a:rPr lang="en-IN" dirty="0" smtClean="0"/>
              <a:t>erification of data integrity</a:t>
            </a:r>
          </a:p>
          <a:p>
            <a:r>
              <a:rPr lang="en-IN" dirty="0" smtClean="0"/>
              <a:t>Summarizing data </a:t>
            </a:r>
            <a:r>
              <a:rPr lang="en-IN" dirty="0"/>
              <a:t>with standard descriptive statistical measures such </a:t>
            </a:r>
            <a:r>
              <a:rPr lang="en-IN" dirty="0" smtClean="0"/>
              <a:t>as means</a:t>
            </a:r>
            <a:r>
              <a:rPr lang="en-IN" dirty="0"/>
              <a:t>, median and standard deviations. </a:t>
            </a:r>
            <a:endParaRPr lang="en-IN" dirty="0" smtClean="0"/>
          </a:p>
          <a:p>
            <a:r>
              <a:rPr lang="en-IN" dirty="0"/>
              <a:t>S</a:t>
            </a:r>
            <a:r>
              <a:rPr lang="en-IN" dirty="0" smtClean="0"/>
              <a:t>tatistically significant </a:t>
            </a:r>
            <a:r>
              <a:rPr lang="en-IN" dirty="0"/>
              <a:t>associations using standard statistical tests such as Pearson’s chi-square test and </a:t>
            </a:r>
            <a:r>
              <a:rPr lang="en-IN" dirty="0" smtClean="0"/>
              <a:t>t-tests, as </a:t>
            </a:r>
            <a:r>
              <a:rPr lang="en-IN" dirty="0"/>
              <a:t>appropriate. </a:t>
            </a:r>
            <a:endParaRPr lang="en-IN" dirty="0" smtClean="0"/>
          </a:p>
          <a:p>
            <a:r>
              <a:rPr lang="en-IN" dirty="0"/>
              <a:t>M</a:t>
            </a:r>
            <a:r>
              <a:rPr lang="en-IN" dirty="0" smtClean="0"/>
              <a:t>ultivariate </a:t>
            </a:r>
            <a:r>
              <a:rPr lang="en-IN" dirty="0"/>
              <a:t>models to identify the </a:t>
            </a:r>
            <a:r>
              <a:rPr lang="en-IN" dirty="0" smtClean="0"/>
              <a:t>most important </a:t>
            </a:r>
            <a:r>
              <a:rPr lang="en-IN" dirty="0"/>
              <a:t>determinants of certain outcomes while considering known and suspected </a:t>
            </a:r>
            <a:r>
              <a:rPr lang="en-IN" dirty="0" smtClean="0"/>
              <a:t>explanatory and </a:t>
            </a:r>
            <a:r>
              <a:rPr lang="en-IN" dirty="0"/>
              <a:t>confounding variables. </a:t>
            </a:r>
            <a:endParaRPr lang="en-IN" dirty="0" smtClean="0"/>
          </a:p>
          <a:p>
            <a:r>
              <a:rPr lang="en-IN" dirty="0" smtClean="0"/>
              <a:t>Using STATA </a:t>
            </a:r>
            <a:r>
              <a:rPr lang="en-IN" dirty="0"/>
              <a:t>statistical package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131" y="5990794"/>
            <a:ext cx="792088" cy="792088"/>
          </a:xfrm>
          <a:prstGeom prst="rect">
            <a:avLst/>
          </a:prstGeom>
        </p:spPr>
      </p:pic>
      <p:pic>
        <p:nvPicPr>
          <p:cNvPr id="5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956789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286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4800"/>
          </a:xfrm>
        </p:spPr>
        <p:txBody>
          <a:bodyPr/>
          <a:lstStyle/>
          <a:p>
            <a:r>
              <a:rPr lang="en-IN" b="1" dirty="0">
                <a:solidFill>
                  <a:schemeClr val="accent6">
                    <a:lumMod val="75000"/>
                  </a:schemeClr>
                </a:solidFill>
              </a:rPr>
              <a:t>Work done so far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2000"/>
            <a:ext cx="8229600" cy="4525963"/>
          </a:xfrm>
        </p:spPr>
        <p:txBody>
          <a:bodyPr>
            <a:normAutofit/>
          </a:bodyPr>
          <a:lstStyle/>
          <a:p>
            <a:r>
              <a:rPr lang="en-IN" sz="2800" dirty="0" smtClean="0"/>
              <a:t>Site </a:t>
            </a:r>
            <a:r>
              <a:rPr lang="en-IN" sz="2800" dirty="0"/>
              <a:t>visit by </a:t>
            </a:r>
            <a:r>
              <a:rPr lang="en-IN" sz="2800" dirty="0" smtClean="0"/>
              <a:t>Prof. Mitchell </a:t>
            </a:r>
            <a:r>
              <a:rPr lang="en-IN" sz="2800" dirty="0"/>
              <a:t>Weiss in </a:t>
            </a:r>
            <a:r>
              <a:rPr lang="en-IN" sz="2800" dirty="0" smtClean="0"/>
              <a:t>July </a:t>
            </a:r>
            <a:r>
              <a:rPr lang="en-IN" sz="2800" dirty="0"/>
              <a:t>2013,</a:t>
            </a:r>
          </a:p>
          <a:p>
            <a:r>
              <a:rPr lang="en-IN" sz="2800" dirty="0"/>
              <a:t>Study Inception workshop </a:t>
            </a:r>
            <a:r>
              <a:rPr lang="en-IN" sz="2800" dirty="0" smtClean="0"/>
              <a:t>in September 2013 to </a:t>
            </a:r>
            <a:r>
              <a:rPr lang="en-IN" sz="2800" dirty="0"/>
              <a:t>finalize the </a:t>
            </a:r>
            <a:r>
              <a:rPr lang="en-IN" sz="2800" dirty="0" smtClean="0"/>
              <a:t>protocol and data collection tools,</a:t>
            </a:r>
            <a:endParaRPr lang="en-IN" sz="2800" dirty="0"/>
          </a:p>
          <a:p>
            <a:r>
              <a:rPr lang="en-IN" sz="2800" dirty="0"/>
              <a:t>Training of field team </a:t>
            </a:r>
            <a:r>
              <a:rPr lang="en-IN" sz="2800" dirty="0" smtClean="0"/>
              <a:t>in end </a:t>
            </a:r>
            <a:r>
              <a:rPr lang="en-IN" sz="2800" dirty="0"/>
              <a:t>of November </a:t>
            </a:r>
            <a:r>
              <a:rPr lang="en-IN" sz="2800" dirty="0" smtClean="0"/>
              <a:t>2013,</a:t>
            </a:r>
            <a:endParaRPr lang="en-IN" sz="2800" dirty="0"/>
          </a:p>
          <a:p>
            <a:r>
              <a:rPr lang="en-IN" sz="2800" dirty="0"/>
              <a:t>Field data collection </a:t>
            </a:r>
            <a:r>
              <a:rPr lang="en-IN" sz="2800" dirty="0" smtClean="0"/>
              <a:t>from 2</a:t>
            </a:r>
            <a:r>
              <a:rPr lang="en-IN" sz="2800" baseline="30000" dirty="0" smtClean="0"/>
              <a:t>nd</a:t>
            </a:r>
            <a:r>
              <a:rPr lang="en-IN" sz="2800" dirty="0" smtClean="0"/>
              <a:t> </a:t>
            </a:r>
            <a:r>
              <a:rPr lang="en-IN" sz="2800" dirty="0"/>
              <a:t>December </a:t>
            </a:r>
            <a:r>
              <a:rPr lang="en-IN" sz="2800" dirty="0" smtClean="0"/>
              <a:t>2013 to February 2014,</a:t>
            </a:r>
          </a:p>
          <a:p>
            <a:r>
              <a:rPr lang="en-US" sz="2800" dirty="0" smtClean="0"/>
              <a:t>Results meeting 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to 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May 2014.</a:t>
            </a:r>
          </a:p>
          <a:p>
            <a:r>
              <a:rPr lang="en-US" sz="2800" dirty="0" smtClean="0"/>
              <a:t>Four publications – one accepted, one submitted, </a:t>
            </a:r>
            <a:r>
              <a:rPr lang="en-US" sz="2800" dirty="0" err="1" smtClean="0"/>
              <a:t>twp</a:t>
            </a:r>
            <a:r>
              <a:rPr lang="en-US" sz="2800" dirty="0" smtClean="0"/>
              <a:t> under preparation.</a:t>
            </a:r>
          </a:p>
          <a:p>
            <a:endParaRPr lang="en-IN" sz="2800" dirty="0"/>
          </a:p>
          <a:p>
            <a:pPr marL="0" indent="0">
              <a:buNone/>
            </a:pPr>
            <a:endParaRPr lang="en-IN" sz="2800" dirty="0"/>
          </a:p>
          <a:p>
            <a:pPr marL="0" indent="0">
              <a:buNone/>
            </a:pPr>
            <a:endParaRPr lang="en-IN" sz="2800" dirty="0"/>
          </a:p>
          <a:p>
            <a:endParaRPr lang="en-IN" sz="2800" dirty="0"/>
          </a:p>
        </p:txBody>
      </p:sp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925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3200" b="1" dirty="0" err="1" smtClean="0">
                <a:solidFill>
                  <a:schemeClr val="accent6">
                    <a:lumMod val="75000"/>
                  </a:schemeClr>
                </a:solidFill>
              </a:rPr>
              <a:t>Findings</a:t>
            </a:r>
            <a:r>
              <a:rPr lang="de-CH" sz="3200" b="1" dirty="0" smtClean="0">
                <a:solidFill>
                  <a:schemeClr val="accent6">
                    <a:lumMod val="75000"/>
                  </a:schemeClr>
                </a:solidFill>
              </a:rPr>
              <a:t> 1: </a:t>
            </a:r>
            <a:r>
              <a:rPr lang="de-CH" sz="3200" b="1" dirty="0" err="1" smtClean="0">
                <a:solidFill>
                  <a:schemeClr val="accent6">
                    <a:lumMod val="75000"/>
                  </a:schemeClr>
                </a:solidFill>
              </a:rPr>
              <a:t>Psychosocial</a:t>
            </a:r>
            <a:r>
              <a:rPr lang="de-CH" sz="3200" b="1" dirty="0" smtClean="0">
                <a:solidFill>
                  <a:schemeClr val="accent6">
                    <a:lumMod val="75000"/>
                  </a:schemeClr>
                </a:solidFill>
              </a:rPr>
              <a:t> stress </a:t>
            </a:r>
            <a:r>
              <a:rPr lang="de-CH" sz="3200" b="1" dirty="0" err="1" smtClean="0">
                <a:solidFill>
                  <a:schemeClr val="accent6">
                    <a:lumMod val="75000"/>
                  </a:schemeClr>
                </a:solidFill>
              </a:rPr>
              <a:t>associated</a:t>
            </a:r>
            <a:r>
              <a:rPr lang="de-CH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CH" sz="3200" b="1" dirty="0" err="1" smtClean="0">
                <a:solidFill>
                  <a:schemeClr val="accent6">
                    <a:lumMod val="75000"/>
                  </a:schemeClr>
                </a:solidFill>
              </a:rPr>
              <a:t>with</a:t>
            </a:r>
            <a:r>
              <a:rPr lang="de-CH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CH" sz="3200" b="1" dirty="0" err="1" smtClean="0">
                <a:solidFill>
                  <a:schemeClr val="accent6">
                    <a:lumMod val="75000"/>
                  </a:schemeClr>
                </a:solidFill>
              </a:rPr>
              <a:t>toilet</a:t>
            </a:r>
            <a:r>
              <a:rPr lang="de-CH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CH" sz="3200" b="1" dirty="0" err="1" smtClean="0">
                <a:solidFill>
                  <a:schemeClr val="accent6">
                    <a:lumMod val="75000"/>
                  </a:schemeClr>
                </a:solidFill>
              </a:rPr>
              <a:t>use</a:t>
            </a:r>
            <a:endParaRPr lang="de-CH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Open defecation: 9% of residents and most </a:t>
            </a:r>
            <a:r>
              <a:rPr lang="en-US" sz="2000" dirty="0">
                <a:latin typeface="Calibri" panose="020F0502020204030204" pitchFamily="34" charset="0"/>
              </a:rPr>
              <a:t>seasonal </a:t>
            </a:r>
            <a:r>
              <a:rPr lang="en-US" sz="2000" dirty="0" smtClean="0">
                <a:latin typeface="Calibri" panose="020F0502020204030204" pitchFamily="34" charset="0"/>
              </a:rPr>
              <a:t>migrants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894619"/>
              </p:ext>
            </p:extLst>
          </p:nvPr>
        </p:nvGraphicFramePr>
        <p:xfrm>
          <a:off x="914400" y="2387600"/>
          <a:ext cx="7010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Latrines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Open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defecation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Problems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 vert="vert27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14%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no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water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available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46%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unclean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10%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inadequate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lighting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42%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no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water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available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long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waiting</a:t>
                      </a:r>
                      <a:r>
                        <a:rPr lang="de-CH" sz="1800" baseline="0" dirty="0" smtClean="0">
                          <a:latin typeface="Calibri" panose="020F0502020204030204" pitchFamily="34" charset="0"/>
                        </a:rPr>
                        <a:t> time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23%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unsafe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feeling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3%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unclean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19%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long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distance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Fears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5%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injury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snakes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36%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injury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snake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2% </a:t>
                      </a:r>
                      <a:r>
                        <a:rPr lang="de-CH" sz="1800" baseline="0" dirty="0" err="1" smtClean="0">
                          <a:latin typeface="Calibri" panose="020F0502020204030204" pitchFamily="34" charset="0"/>
                        </a:rPr>
                        <a:t>abuse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5%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abuse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Stress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6%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personal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safety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64%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personal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safety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CH" dirty="0"/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3%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privacy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44%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privacy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CH" dirty="0"/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5%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cleanliness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46%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cleanliness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62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332656"/>
            <a:ext cx="8066087" cy="1070581"/>
          </a:xfrm>
        </p:spPr>
        <p:txBody>
          <a:bodyPr>
            <a:noAutofit/>
          </a:bodyPr>
          <a:lstStyle/>
          <a:p>
            <a:r>
              <a:rPr lang="de-CH" sz="3200" b="1" dirty="0" err="1">
                <a:solidFill>
                  <a:schemeClr val="accent6">
                    <a:lumMod val="75000"/>
                  </a:schemeClr>
                </a:solidFill>
              </a:rPr>
              <a:t>Findings</a:t>
            </a:r>
            <a:r>
              <a:rPr lang="de-CH" sz="3200" b="1" dirty="0">
                <a:solidFill>
                  <a:schemeClr val="accent6">
                    <a:lumMod val="75000"/>
                  </a:schemeClr>
                </a:solidFill>
              </a:rPr>
              <a:t> 1: </a:t>
            </a:r>
            <a:r>
              <a:rPr lang="de-CH" sz="3200" b="1" dirty="0" err="1">
                <a:solidFill>
                  <a:schemeClr val="accent6">
                    <a:lumMod val="75000"/>
                  </a:schemeClr>
                </a:solidFill>
              </a:rPr>
              <a:t>Psychosocial</a:t>
            </a:r>
            <a:r>
              <a:rPr lang="de-CH" sz="3200" b="1" dirty="0">
                <a:solidFill>
                  <a:schemeClr val="accent6">
                    <a:lumMod val="75000"/>
                  </a:schemeClr>
                </a:solidFill>
              </a:rPr>
              <a:t> stress </a:t>
            </a:r>
            <a:r>
              <a:rPr lang="de-CH" sz="3200" b="1" dirty="0" err="1">
                <a:solidFill>
                  <a:schemeClr val="accent6">
                    <a:lumMod val="75000"/>
                  </a:schemeClr>
                </a:solidFill>
              </a:rPr>
              <a:t>associated</a:t>
            </a:r>
            <a:r>
              <a:rPr lang="de-CH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CH" sz="3200" b="1" dirty="0" err="1">
                <a:solidFill>
                  <a:schemeClr val="accent6">
                    <a:lumMod val="75000"/>
                  </a:schemeClr>
                </a:solidFill>
              </a:rPr>
              <a:t>with</a:t>
            </a:r>
            <a:r>
              <a:rPr lang="de-CH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CH" sz="3200" b="1" dirty="0" err="1">
                <a:solidFill>
                  <a:schemeClr val="accent6">
                    <a:lumMod val="75000"/>
                  </a:schemeClr>
                </a:solidFill>
              </a:rPr>
              <a:t>toilet</a:t>
            </a:r>
            <a:r>
              <a:rPr lang="de-CH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CH" sz="3200" b="1" dirty="0" err="1">
                <a:solidFill>
                  <a:schemeClr val="accent6">
                    <a:lumMod val="75000"/>
                  </a:schemeClr>
                </a:solidFill>
              </a:rPr>
              <a:t>use</a:t>
            </a:r>
            <a:endParaRPr lang="de-CH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i="1" dirty="0">
                <a:latin typeface="Calibri" panose="020F0502020204030204" pitchFamily="34" charset="0"/>
              </a:rPr>
              <a:t>“In the summer season there are </a:t>
            </a:r>
            <a:r>
              <a:rPr lang="en-US" sz="2000" i="1" dirty="0" smtClean="0">
                <a:latin typeface="Calibri" panose="020F0502020204030204" pitchFamily="34" charset="0"/>
              </a:rPr>
              <a:t>less </a:t>
            </a:r>
            <a:r>
              <a:rPr lang="en-US" sz="2000" i="1" dirty="0">
                <a:latin typeface="Calibri" panose="020F0502020204030204" pitchFamily="34" charset="0"/>
              </a:rPr>
              <a:t>problems than </a:t>
            </a:r>
            <a:r>
              <a:rPr lang="en-US" sz="2000" i="1" dirty="0" smtClean="0">
                <a:latin typeface="Calibri" panose="020F0502020204030204" pitchFamily="34" charset="0"/>
              </a:rPr>
              <a:t>in </a:t>
            </a:r>
            <a:r>
              <a:rPr lang="en-US" sz="2000" i="1" dirty="0">
                <a:latin typeface="Calibri" panose="020F0502020204030204" pitchFamily="34" charset="0"/>
              </a:rPr>
              <a:t>the rainy season when going out in the open becomes difficult for women. We don’t feel like going </a:t>
            </a:r>
            <a:r>
              <a:rPr lang="en-US" sz="2000" i="1" dirty="0" smtClean="0">
                <a:latin typeface="Calibri" panose="020F0502020204030204" pitchFamily="34" charset="0"/>
              </a:rPr>
              <a:t>there</a:t>
            </a:r>
            <a:r>
              <a:rPr lang="en-US" sz="2000" i="1" dirty="0">
                <a:latin typeface="Calibri" panose="020F0502020204030204" pitchFamily="34" charset="0"/>
              </a:rPr>
              <a:t>, it becomes very </a:t>
            </a:r>
            <a:r>
              <a:rPr lang="en-US" sz="2000" i="1" dirty="0" smtClean="0">
                <a:latin typeface="Calibri" panose="020F0502020204030204" pitchFamily="34" charset="0"/>
              </a:rPr>
              <a:t>filthy”. </a:t>
            </a:r>
            <a:r>
              <a:rPr lang="en-US" sz="2000" i="1" dirty="0">
                <a:latin typeface="Calibri" panose="020F0502020204030204" pitchFamily="34" charset="0"/>
              </a:rPr>
              <a:t>A woman in a </a:t>
            </a:r>
            <a:r>
              <a:rPr lang="en-US" sz="2000" i="1" dirty="0" smtClean="0">
                <a:latin typeface="Calibri" panose="020F0502020204030204" pitchFamily="34" charset="0"/>
              </a:rPr>
              <a:t>FGD</a:t>
            </a:r>
          </a:p>
          <a:p>
            <a:r>
              <a:rPr lang="en-US" sz="2000" i="1" dirty="0">
                <a:latin typeface="Calibri" panose="020F0502020204030204" pitchFamily="34" charset="0"/>
              </a:rPr>
              <a:t>“They have the problem of finding an unfrequented </a:t>
            </a:r>
            <a:r>
              <a:rPr lang="en-US" sz="2000" i="1" dirty="0" smtClean="0">
                <a:latin typeface="Calibri" panose="020F0502020204030204" pitchFamily="34" charset="0"/>
              </a:rPr>
              <a:t>place</a:t>
            </a:r>
            <a:r>
              <a:rPr lang="en-US" sz="2000" i="1" dirty="0">
                <a:latin typeface="Calibri" panose="020F0502020204030204" pitchFamily="34" charset="0"/>
              </a:rPr>
              <a:t>. Now there are no open spaces </a:t>
            </a:r>
            <a:r>
              <a:rPr lang="en-US" sz="2000" i="1" dirty="0" smtClean="0">
                <a:latin typeface="Calibri" panose="020F0502020204030204" pitchFamily="34" charset="0"/>
              </a:rPr>
              <a:t>remaining </a:t>
            </a:r>
            <a:r>
              <a:rPr lang="en-US" sz="2000" i="1" dirty="0">
                <a:latin typeface="Calibri" panose="020F0502020204030204" pitchFamily="34" charset="0"/>
              </a:rPr>
              <a:t>as there were in the past which is a kind of </a:t>
            </a:r>
            <a:r>
              <a:rPr lang="en-US" sz="2000" i="1" dirty="0" smtClean="0">
                <a:latin typeface="Calibri" panose="020F0502020204030204" pitchFamily="34" charset="0"/>
              </a:rPr>
              <a:t>hassle.” KII with health worker  </a:t>
            </a:r>
            <a:endParaRPr lang="en-US" sz="2000" dirty="0" smtClean="0">
              <a:latin typeface="Calibri" panose="020F0502020204030204" pitchFamily="34" charset="0"/>
            </a:endParaRPr>
          </a:p>
          <a:p>
            <a:endParaRPr lang="en-US" sz="1600" dirty="0" smtClean="0"/>
          </a:p>
        </p:txBody>
      </p:sp>
      <p:pic>
        <p:nvPicPr>
          <p:cNvPr id="7170" name="Picture 2" descr="C:\Users\steinmap\Documents\1. EPH projects\1. Women, WASH and Health in rural Pune district\7. Reports and manuscripts\3. Website\Pictures\wash_fgd_adults_201402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352800"/>
            <a:ext cx="403860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377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972" y="188640"/>
            <a:ext cx="8066087" cy="864096"/>
          </a:xfrm>
        </p:spPr>
        <p:txBody>
          <a:bodyPr>
            <a:noAutofit/>
          </a:bodyPr>
          <a:lstStyle/>
          <a:p>
            <a:r>
              <a:rPr lang="de-CH" sz="3600" b="1" dirty="0" err="1">
                <a:solidFill>
                  <a:schemeClr val="accent6"/>
                </a:solidFill>
              </a:rPr>
              <a:t>Findings</a:t>
            </a:r>
            <a:r>
              <a:rPr lang="de-CH" sz="3600" b="1" dirty="0">
                <a:solidFill>
                  <a:schemeClr val="accent6"/>
                </a:solidFill>
              </a:rPr>
              <a:t> 1: </a:t>
            </a:r>
            <a:r>
              <a:rPr lang="de-CH" sz="3600" b="1" dirty="0" err="1">
                <a:solidFill>
                  <a:schemeClr val="accent6"/>
                </a:solidFill>
              </a:rPr>
              <a:t>Psychosocial</a:t>
            </a:r>
            <a:r>
              <a:rPr lang="de-CH" sz="3600" b="1" dirty="0">
                <a:solidFill>
                  <a:schemeClr val="accent6"/>
                </a:solidFill>
              </a:rPr>
              <a:t> stress </a:t>
            </a:r>
            <a:r>
              <a:rPr lang="de-CH" sz="3600" b="1" dirty="0" err="1">
                <a:solidFill>
                  <a:schemeClr val="accent6"/>
                </a:solidFill>
              </a:rPr>
              <a:t>associated</a:t>
            </a:r>
            <a:r>
              <a:rPr lang="de-CH" sz="3600" b="1" dirty="0">
                <a:solidFill>
                  <a:schemeClr val="accent6"/>
                </a:solidFill>
              </a:rPr>
              <a:t> </a:t>
            </a:r>
            <a:r>
              <a:rPr lang="de-CH" sz="3600" b="1" dirty="0" err="1">
                <a:solidFill>
                  <a:schemeClr val="accent6"/>
                </a:solidFill>
              </a:rPr>
              <a:t>with</a:t>
            </a:r>
            <a:r>
              <a:rPr lang="de-CH" sz="3600" b="1" dirty="0">
                <a:solidFill>
                  <a:schemeClr val="accent6"/>
                </a:solidFill>
              </a:rPr>
              <a:t> </a:t>
            </a:r>
            <a:r>
              <a:rPr lang="de-CH" sz="3600" b="1" dirty="0" err="1">
                <a:solidFill>
                  <a:schemeClr val="accent6"/>
                </a:solidFill>
              </a:rPr>
              <a:t>toilet</a:t>
            </a:r>
            <a:r>
              <a:rPr lang="de-CH" sz="3600" b="1" dirty="0">
                <a:solidFill>
                  <a:schemeClr val="accent6"/>
                </a:solidFill>
              </a:rPr>
              <a:t> </a:t>
            </a:r>
            <a:r>
              <a:rPr lang="de-CH" sz="3600" b="1" dirty="0" err="1">
                <a:solidFill>
                  <a:schemeClr val="accent6"/>
                </a:solidFill>
              </a:rPr>
              <a:t>use</a:t>
            </a:r>
            <a:endParaRPr lang="de-CH" sz="3600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1666875"/>
            <a:ext cx="3471861" cy="44624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Good Morning Committee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Lack of privacy is stressing in more situations than during act of defecation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Seasonal </a:t>
            </a:r>
            <a:r>
              <a:rPr lang="en-US" sz="2000" dirty="0">
                <a:latin typeface="Calibri" panose="020F0502020204030204" pitchFamily="34" charset="0"/>
              </a:rPr>
              <a:t>migrant women </a:t>
            </a:r>
            <a:r>
              <a:rPr lang="en-US" sz="2000" dirty="0" smtClean="0">
                <a:latin typeface="Calibri" panose="020F0502020204030204" pitchFamily="34" charset="0"/>
              </a:rPr>
              <a:t>report stress from </a:t>
            </a:r>
            <a:r>
              <a:rPr lang="en-US" sz="2000" dirty="0">
                <a:latin typeface="Calibri" panose="020F0502020204030204" pitchFamily="34" charset="0"/>
              </a:rPr>
              <a:t>lack of privacy </a:t>
            </a:r>
            <a:r>
              <a:rPr lang="en-US" sz="2000" dirty="0" smtClean="0">
                <a:latin typeface="Calibri" panose="020F0502020204030204" pitchFamily="34" charset="0"/>
              </a:rPr>
              <a:t>but </a:t>
            </a:r>
            <a:r>
              <a:rPr lang="en-US" sz="2000" dirty="0">
                <a:latin typeface="Calibri" panose="020F0502020204030204" pitchFamily="34" charset="0"/>
              </a:rPr>
              <a:t>not fear for personal safety or </a:t>
            </a:r>
            <a:r>
              <a:rPr lang="en-US" sz="2000" dirty="0" smtClean="0">
                <a:latin typeface="Calibri" panose="020F0502020204030204" pitchFamily="34" charset="0"/>
              </a:rPr>
              <a:t>injury</a:t>
            </a:r>
          </a:p>
          <a:p>
            <a:r>
              <a:rPr lang="de-CH" sz="2000" dirty="0" err="1" smtClean="0">
                <a:latin typeface="Calibri" panose="020F0502020204030204" pitchFamily="34" charset="0"/>
              </a:rPr>
              <a:t>Often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insufficient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latrines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market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places</a:t>
            </a:r>
            <a:r>
              <a:rPr lang="de-CH" sz="2000" dirty="0" smtClean="0">
                <a:latin typeface="Calibri" panose="020F0502020204030204" pitchFamily="34" charset="0"/>
              </a:rPr>
              <a:t>, at </a:t>
            </a:r>
            <a:r>
              <a:rPr lang="de-CH" sz="2000" dirty="0" err="1" smtClean="0">
                <a:latin typeface="Calibri" panose="020F0502020204030204" pitchFamily="34" charset="0"/>
              </a:rPr>
              <a:t>bus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stands</a:t>
            </a:r>
            <a:r>
              <a:rPr lang="de-CH" sz="2000" dirty="0" smtClean="0">
                <a:latin typeface="Calibri" panose="020F0502020204030204" pitchFamily="34" charset="0"/>
              </a:rPr>
              <a:t> etc. This </a:t>
            </a:r>
            <a:r>
              <a:rPr lang="de-CH" sz="2000" dirty="0" err="1" smtClean="0">
                <a:latin typeface="Calibri" panose="020F0502020204030204" pitchFamily="34" charset="0"/>
              </a:rPr>
              <a:t>can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lead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stress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unhealthy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coping</a:t>
            </a:r>
            <a:r>
              <a:rPr lang="de-CH" sz="2000" dirty="0" smtClean="0">
                <a:latin typeface="Calibri" panose="020F0502020204030204" pitchFamily="34" charset="0"/>
              </a:rPr>
              <a:t> (e.g. </a:t>
            </a:r>
            <a:r>
              <a:rPr lang="de-CH" sz="2000" dirty="0" err="1" smtClean="0">
                <a:latin typeface="Calibri" panose="020F0502020204030204" pitchFamily="34" charset="0"/>
              </a:rPr>
              <a:t>drinking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less</a:t>
            </a:r>
            <a:r>
              <a:rPr lang="de-CH" sz="2000" dirty="0" smtClean="0">
                <a:latin typeface="Calibri" panose="020F0502020204030204" pitchFamily="34" charset="0"/>
              </a:rPr>
              <a:t>)</a:t>
            </a:r>
            <a:endParaRPr lang="de-CH" sz="2000" dirty="0">
              <a:latin typeface="Calibri" panose="020F0502020204030204" pitchFamily="34" charset="0"/>
            </a:endParaRPr>
          </a:p>
          <a:p>
            <a:endParaRPr lang="de-CH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38244183"/>
              </p:ext>
            </p:extLst>
          </p:nvPr>
        </p:nvGraphicFramePr>
        <p:xfrm>
          <a:off x="4267200" y="2209800"/>
          <a:ext cx="466725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71829" y="1752600"/>
            <a:ext cx="2227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0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Self-reported</a:t>
            </a:r>
            <a:r>
              <a:rPr lang="de-CH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stress</a:t>
            </a:r>
            <a:endParaRPr lang="de-CH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379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 smtClean="0"/>
              <a:t>Findings</a:t>
            </a:r>
            <a:r>
              <a:rPr lang="de-CH" sz="1800" dirty="0" smtClean="0"/>
              <a:t> 2: </a:t>
            </a:r>
            <a:r>
              <a:rPr lang="de-CH" sz="1800" dirty="0" err="1" smtClean="0"/>
              <a:t>Coping</a:t>
            </a:r>
            <a:r>
              <a:rPr lang="de-CH" sz="1800" dirty="0" smtClean="0"/>
              <a:t> </a:t>
            </a:r>
            <a:r>
              <a:rPr lang="de-CH" sz="1800" dirty="0" err="1" smtClean="0"/>
              <a:t>strategies</a:t>
            </a:r>
            <a:r>
              <a:rPr lang="de-CH" sz="1800" dirty="0" smtClean="0"/>
              <a:t> </a:t>
            </a:r>
            <a:r>
              <a:rPr lang="en-US" sz="1800" dirty="0"/>
              <a:t>in response to limited sanitation facilities </a:t>
            </a:r>
            <a:endParaRPr lang="de-CH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2000" dirty="0" err="1">
                <a:latin typeface="Calibri" panose="020F0502020204030204" pitchFamily="34" charset="0"/>
              </a:rPr>
              <a:t>Reported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coping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mostly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related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to</a:t>
            </a:r>
            <a:r>
              <a:rPr lang="de-CH" sz="2000" dirty="0">
                <a:latin typeface="Calibri" panose="020F0502020204030204" pitchFamily="34" charset="0"/>
              </a:rPr>
              <a:t> non-routine </a:t>
            </a:r>
            <a:r>
              <a:rPr lang="de-CH" sz="2000" dirty="0" err="1">
                <a:latin typeface="Calibri" panose="020F0502020204030204" pitchFamily="34" charset="0"/>
              </a:rPr>
              <a:t>situations</a:t>
            </a:r>
            <a:r>
              <a:rPr lang="de-CH" sz="2000" dirty="0">
                <a:latin typeface="Calibri" panose="020F0502020204030204" pitchFamily="34" charset="0"/>
              </a:rPr>
              <a:t> (e.g. </a:t>
            </a:r>
            <a:r>
              <a:rPr lang="de-CH" sz="2000" dirty="0" err="1">
                <a:latin typeface="Calibri" panose="020F0502020204030204" pitchFamily="34" charset="0"/>
              </a:rPr>
              <a:t>travel</a:t>
            </a:r>
            <a:r>
              <a:rPr lang="de-CH" sz="2000" dirty="0">
                <a:latin typeface="Calibri" panose="020F0502020204030204" pitchFamily="34" charset="0"/>
              </a:rPr>
              <a:t>)</a:t>
            </a:r>
          </a:p>
          <a:p>
            <a:r>
              <a:rPr lang="de-CH" sz="2000" dirty="0" smtClean="0">
                <a:latin typeface="Calibri" panose="020F0502020204030204" pitchFamily="34" charset="0"/>
              </a:rPr>
              <a:t>More </a:t>
            </a:r>
            <a:r>
              <a:rPr lang="de-CH" sz="2000" dirty="0" err="1" smtClean="0">
                <a:latin typeface="Calibri" panose="020F0502020204030204" pitchFamily="34" charset="0"/>
              </a:rPr>
              <a:t>likely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report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coping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higher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level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smtClean="0">
                <a:latin typeface="Calibri" panose="020F0502020204030204" pitchFamily="34" charset="0"/>
              </a:rPr>
              <a:t>stress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reported</a:t>
            </a:r>
            <a:endParaRPr lang="de-CH" sz="2000" dirty="0">
              <a:latin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716184"/>
              </p:ext>
            </p:extLst>
          </p:nvPr>
        </p:nvGraphicFramePr>
        <p:xfrm>
          <a:off x="838200" y="2819400"/>
          <a:ext cx="762000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7200"/>
                <a:gridCol w="1676400"/>
                <a:gridCol w="167640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Coping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strategy (%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of total)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Adolescents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(n = 154)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Women 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(n = 154)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Delayed relief (19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17%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21%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Drinking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less (8%)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Eating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less (6%)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5%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Combined (24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22%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27%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Medical problems due to coping (5%)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5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 smtClean="0"/>
              <a:t>Findings</a:t>
            </a:r>
            <a:r>
              <a:rPr lang="de-CH" sz="1800" dirty="0" smtClean="0"/>
              <a:t> 2: </a:t>
            </a:r>
            <a:r>
              <a:rPr lang="de-CH" sz="1800" dirty="0" err="1" smtClean="0"/>
              <a:t>Coping</a:t>
            </a:r>
            <a:r>
              <a:rPr lang="de-CH" sz="1800" dirty="0" smtClean="0"/>
              <a:t> </a:t>
            </a:r>
            <a:r>
              <a:rPr lang="de-CH" sz="1800" dirty="0" err="1" smtClean="0"/>
              <a:t>strategies</a:t>
            </a:r>
            <a:r>
              <a:rPr lang="de-CH" sz="1800" dirty="0" smtClean="0"/>
              <a:t> </a:t>
            </a:r>
            <a:r>
              <a:rPr lang="en-US" sz="1800" dirty="0"/>
              <a:t>in response to limited sanitation facilities </a:t>
            </a:r>
            <a:endParaRPr lang="de-CH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</a:rPr>
              <a:t>“I have urine problem; if I drink water then I have to go for frequent urination in the night. So I drink less water</a:t>
            </a:r>
            <a:r>
              <a:rPr lang="en-US" sz="2000" dirty="0" smtClean="0">
                <a:latin typeface="Calibri" panose="020F0502020204030204" pitchFamily="34" charset="0"/>
              </a:rPr>
              <a:t>.” </a:t>
            </a:r>
            <a:r>
              <a:rPr lang="en-US" sz="2000" i="1" dirty="0" smtClean="0">
                <a:latin typeface="Calibri" panose="020F0502020204030204" pitchFamily="34" charset="0"/>
              </a:rPr>
              <a:t>Young woman in FGD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Some awareness for negative health effects of some coping mechanisms (e.g. drinking less, delaying relief)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Coping can result in stress – e.g. when going to the toilet in the dark due to shame then fear is the result</a:t>
            </a:r>
          </a:p>
          <a:p>
            <a:endParaRPr lang="de-CH" sz="2000" dirty="0"/>
          </a:p>
        </p:txBody>
      </p:sp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747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 smtClean="0"/>
              <a:t>Findings</a:t>
            </a:r>
            <a:r>
              <a:rPr lang="de-CH" sz="1800" dirty="0" smtClean="0"/>
              <a:t> 3: </a:t>
            </a:r>
            <a:r>
              <a:rPr lang="en-US" sz="1800" dirty="0"/>
              <a:t>Availability and perceived adequacy of WASH infrastructure in health facilities</a:t>
            </a:r>
            <a:endParaRPr lang="de-CH" sz="1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358046"/>
              </p:ext>
            </p:extLst>
          </p:nvPr>
        </p:nvGraphicFramePr>
        <p:xfrm>
          <a:off x="228600" y="1524000"/>
          <a:ext cx="8686799" cy="4722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1400"/>
                <a:gridCol w="711200"/>
                <a:gridCol w="711200"/>
                <a:gridCol w="711200"/>
                <a:gridCol w="2971799"/>
              </a:tblGrid>
              <a:tr h="2303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Public (n=6)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Private (n=6)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 (n=12)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91770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Adequacy (latrines)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Type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Beds/latrines ratio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Out-patients/latrines ratio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34.0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14.0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Flush toilets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inside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outside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One public facility without toilets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One public facility without toilets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91770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Adequacy (hand washing stations)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Type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Beds/HWS ratio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Out-patients/HWS ratio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55.3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6.3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Distance &lt;10 m from latrine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Two public facilities without HWSs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Two public facilities without HWSs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7112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Functionality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Latrines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Hand washing stations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Typically, no garbage bin is available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Typically, no hand drying materials are available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68827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Order and maintenance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Latrines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Hand washing stations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Typically, no toilet paper is available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Often, no soap is available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68827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Accessibility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Latrines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Hand washing stations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Indoor or convenient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path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Indoor or convenient path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2303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Privacy ensured (latrines)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Typically, no gender separation. 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</a:tbl>
          </a:graphicData>
        </a:graphic>
      </p:graphicFrame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21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Too few toilets for too many people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Indicated failure to apply expertise</a:t>
            </a:r>
          </a:p>
          <a:p>
            <a:r>
              <a:rPr lang="en-GB" dirty="0" smtClean="0"/>
              <a:t>Household coverage with cell phones 59% compared with 47% with toilets (Census 2011)</a:t>
            </a:r>
          </a:p>
          <a:p>
            <a:r>
              <a:rPr lang="en-GB" dirty="0" smtClean="0"/>
              <a:t>Many schools fail to comply with requirements for toilets</a:t>
            </a:r>
          </a:p>
          <a:p>
            <a:r>
              <a:rPr lang="en-GB" dirty="0" smtClean="0"/>
              <a:t>Medical facilities lack adequate sanitation facilities</a:t>
            </a:r>
          </a:p>
          <a:p>
            <a:r>
              <a:rPr lang="en-GB" dirty="0" smtClean="0"/>
              <a:t>Mars landing: contradiction between high-tech capacity and limited attention to basic needs, incl. sanitation</a:t>
            </a:r>
            <a:endParaRPr lang="en-GB" dirty="0"/>
          </a:p>
        </p:txBody>
      </p:sp>
      <p:pic>
        <p:nvPicPr>
          <p:cNvPr id="5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194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>
                <a:solidFill>
                  <a:srgbClr val="000000"/>
                </a:solidFill>
              </a:rPr>
              <a:t>Findings</a:t>
            </a:r>
            <a:r>
              <a:rPr lang="de-CH" sz="1800" dirty="0">
                <a:solidFill>
                  <a:srgbClr val="000000"/>
                </a:solidFill>
              </a:rPr>
              <a:t> </a:t>
            </a:r>
            <a:r>
              <a:rPr lang="de-CH" sz="1800" dirty="0" smtClean="0">
                <a:solidFill>
                  <a:srgbClr val="000000"/>
                </a:solidFill>
              </a:rPr>
              <a:t>3: </a:t>
            </a:r>
            <a:r>
              <a:rPr lang="en-US" sz="1800" dirty="0">
                <a:solidFill>
                  <a:srgbClr val="000000"/>
                </a:solidFill>
              </a:rPr>
              <a:t>Availability and perceived adequacy of WASH infrastructure in health facilities</a:t>
            </a:r>
            <a:endParaRPr lang="de-CH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de-CH" sz="2000" b="1" dirty="0" err="1" smtClean="0">
                <a:latin typeface="Calibri" panose="020F0502020204030204" pitchFamily="34" charset="0"/>
              </a:rPr>
              <a:t>Satisfaction</a:t>
            </a:r>
            <a:endParaRPr lang="de-CH" sz="2000" b="1" dirty="0" smtClean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de-CH" sz="2000" dirty="0" err="1" smtClean="0">
                <a:latin typeface="Calibri" panose="020F0502020204030204" pitchFamily="34" charset="0"/>
              </a:rPr>
              <a:t>Questionnaire</a:t>
            </a:r>
            <a:r>
              <a:rPr lang="de-CH" sz="2000" dirty="0" smtClean="0">
                <a:latin typeface="Calibri" panose="020F0502020204030204" pitchFamily="34" charset="0"/>
              </a:rPr>
              <a:t>: </a:t>
            </a:r>
            <a:r>
              <a:rPr lang="de-CH" sz="1800" dirty="0" err="1" smtClean="0">
                <a:latin typeface="Calibri" panose="020F0502020204030204" pitchFamily="34" charset="0"/>
              </a:rPr>
              <a:t>Satisfactory</a:t>
            </a:r>
            <a:r>
              <a:rPr lang="de-CH" sz="1800" dirty="0" smtClean="0">
                <a:latin typeface="Calibri" panose="020F0502020204030204" pitchFamily="34" charset="0"/>
              </a:rPr>
              <a:t> WASH </a:t>
            </a:r>
            <a:r>
              <a:rPr lang="de-CH" sz="1800" dirty="0" err="1" smtClean="0">
                <a:latin typeface="Calibri" panose="020F0502020204030204" pitchFamily="34" charset="0"/>
              </a:rPr>
              <a:t>installations</a:t>
            </a:r>
            <a:r>
              <a:rPr lang="de-CH" sz="1800" dirty="0" smtClean="0">
                <a:latin typeface="Calibri" panose="020F0502020204030204" pitchFamily="34" charset="0"/>
              </a:rPr>
              <a:t> in </a:t>
            </a:r>
            <a:r>
              <a:rPr lang="de-CH" sz="1800" dirty="0" err="1" smtClean="0">
                <a:latin typeface="Calibri" panose="020F0502020204030204" pitchFamily="34" charset="0"/>
              </a:rPr>
              <a:t>health</a:t>
            </a:r>
            <a:r>
              <a:rPr lang="de-CH" sz="1800" dirty="0" smtClean="0">
                <a:latin typeface="Calibri" panose="020F0502020204030204" pitchFamily="34" charset="0"/>
              </a:rPr>
              <a:t> care </a:t>
            </a:r>
            <a:r>
              <a:rPr lang="de-CH" sz="1800" dirty="0" err="1" smtClean="0">
                <a:latin typeface="Calibri" panose="020F0502020204030204" pitchFamily="34" charset="0"/>
              </a:rPr>
              <a:t>facilities</a:t>
            </a:r>
            <a:r>
              <a:rPr lang="de-CH" sz="1800" dirty="0" smtClean="0">
                <a:latin typeface="Calibri" panose="020F0502020204030204" pitchFamily="34" charset="0"/>
              </a:rPr>
              <a:t>: 97%</a:t>
            </a:r>
          </a:p>
          <a:p>
            <a:pPr>
              <a:lnSpc>
                <a:spcPct val="80000"/>
              </a:lnSpc>
            </a:pPr>
            <a:r>
              <a:rPr lang="de-CH" sz="2000" dirty="0">
                <a:latin typeface="Calibri" panose="020F0502020204030204" pitchFamily="34" charset="0"/>
              </a:rPr>
              <a:t>FGD, </a:t>
            </a:r>
            <a:r>
              <a:rPr lang="de-CH" sz="2000" dirty="0" smtClean="0">
                <a:latin typeface="Calibri" panose="020F0502020204030204" pitchFamily="34" charset="0"/>
              </a:rPr>
              <a:t>KII</a:t>
            </a:r>
            <a:r>
              <a:rPr lang="de-CH" sz="2400" dirty="0" smtClean="0">
                <a:latin typeface="Calibri" panose="020F0502020204030204" pitchFamily="34" charset="0"/>
              </a:rPr>
              <a:t>:</a:t>
            </a:r>
            <a:r>
              <a:rPr lang="de-CH" sz="2000" dirty="0" smtClean="0">
                <a:latin typeface="Calibri" panose="020F0502020204030204" pitchFamily="34" charset="0"/>
              </a:rPr>
              <a:t> -</a:t>
            </a:r>
            <a:r>
              <a:rPr lang="de-CH" sz="2400" dirty="0" smtClean="0">
                <a:latin typeface="Calibri" panose="020F0502020204030204" pitchFamily="34" charset="0"/>
              </a:rPr>
              <a:t> </a:t>
            </a:r>
            <a:r>
              <a:rPr lang="de-CH" sz="1800" dirty="0" smtClean="0">
                <a:latin typeface="Calibri" panose="020F0502020204030204" pitchFamily="34" charset="0"/>
              </a:rPr>
              <a:t>WASH </a:t>
            </a:r>
            <a:r>
              <a:rPr lang="de-CH" sz="1800" dirty="0" err="1">
                <a:latin typeface="Calibri" panose="020F0502020204030204" pitchFamily="34" charset="0"/>
              </a:rPr>
              <a:t>installations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expected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as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part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of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basic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infrastructure</a:t>
            </a:r>
            <a:endParaRPr lang="de-CH" sz="1800" dirty="0">
              <a:latin typeface="Calibri" panose="020F0502020204030204" pitchFamily="34" charset="0"/>
            </a:endParaRPr>
          </a:p>
          <a:p>
            <a:pPr lvl="1">
              <a:lnSpc>
                <a:spcPct val="80000"/>
              </a:lnSpc>
            </a:pPr>
            <a:r>
              <a:rPr lang="de-CH" sz="1800" dirty="0">
                <a:latin typeface="Calibri" panose="020F0502020204030204" pitchFamily="34" charset="0"/>
              </a:rPr>
              <a:t>Aware </a:t>
            </a:r>
            <a:r>
              <a:rPr lang="de-CH" sz="1800" dirty="0" err="1">
                <a:latin typeface="Calibri" panose="020F0502020204030204" pitchFamily="34" charset="0"/>
              </a:rPr>
              <a:t>of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differences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between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public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and</a:t>
            </a:r>
            <a:r>
              <a:rPr lang="de-CH" sz="1800" dirty="0">
                <a:latin typeface="Calibri" panose="020F0502020204030204" pitchFamily="34" charset="0"/>
              </a:rPr>
              <a:t> private </a:t>
            </a:r>
            <a:r>
              <a:rPr lang="de-CH" sz="1800" dirty="0" err="1">
                <a:latin typeface="Calibri" panose="020F0502020204030204" pitchFamily="34" charset="0"/>
              </a:rPr>
              <a:t>health</a:t>
            </a:r>
            <a:r>
              <a:rPr lang="de-CH" sz="1800" dirty="0">
                <a:latin typeface="Calibri" panose="020F0502020204030204" pitchFamily="34" charset="0"/>
              </a:rPr>
              <a:t> care </a:t>
            </a:r>
            <a:r>
              <a:rPr lang="de-CH" sz="1800" dirty="0" err="1">
                <a:latin typeface="Calibri" panose="020F0502020204030204" pitchFamily="34" charset="0"/>
              </a:rPr>
              <a:t>facilities</a:t>
            </a:r>
            <a:r>
              <a:rPr lang="de-CH" sz="1800" dirty="0">
                <a:latin typeface="Calibri" panose="020F0502020204030204" pitchFamily="34" charset="0"/>
              </a:rPr>
              <a:t>: </a:t>
            </a:r>
            <a:r>
              <a:rPr lang="de-CH" sz="1800" dirty="0" smtClean="0">
                <a:latin typeface="Calibri" panose="020F0502020204030204" pitchFamily="34" charset="0"/>
              </a:rPr>
              <a:t/>
            </a:r>
            <a:br>
              <a:rPr lang="de-CH" sz="1800" dirty="0" smtClean="0">
                <a:latin typeface="Calibri" panose="020F0502020204030204" pitchFamily="34" charset="0"/>
              </a:rPr>
            </a:br>
            <a:r>
              <a:rPr lang="en-US" sz="1800" dirty="0" smtClean="0">
                <a:latin typeface="Calibri" panose="020F0502020204030204" pitchFamily="34" charset="0"/>
              </a:rPr>
              <a:t>“</a:t>
            </a:r>
            <a:r>
              <a:rPr lang="en-US" sz="1800" dirty="0">
                <a:latin typeface="Calibri" panose="020F0502020204030204" pitchFamily="34" charset="0"/>
              </a:rPr>
              <a:t>Each private hospital has a toilet facility…they need because they have to run the business</a:t>
            </a:r>
            <a:r>
              <a:rPr lang="en-US" sz="1800" dirty="0" smtClean="0">
                <a:latin typeface="Calibri" panose="020F0502020204030204" pitchFamily="34" charset="0"/>
              </a:rPr>
              <a:t>” </a:t>
            </a:r>
            <a:r>
              <a:rPr lang="en-US" sz="1800" i="1" dirty="0">
                <a:latin typeface="Calibri" panose="020F0502020204030204" pitchFamily="34" charset="0"/>
              </a:rPr>
              <a:t>KII with community leader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Calibri" panose="020F0502020204030204" pitchFamily="34" charset="0"/>
              </a:rPr>
              <a:t>Improvements in government facilities over recent </a:t>
            </a:r>
            <a:r>
              <a:rPr lang="en-US" sz="1800" dirty="0" smtClean="0">
                <a:latin typeface="Calibri" panose="020F0502020204030204" pitchFamily="34" charset="0"/>
              </a:rPr>
              <a:t>years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000" b="1" dirty="0" smtClean="0">
                <a:latin typeface="Calibri" panose="020F0502020204030204" pitchFamily="34" charset="0"/>
              </a:rPr>
              <a:t>Impact on </a:t>
            </a:r>
            <a:r>
              <a:rPr lang="en-US" sz="2000" b="1" dirty="0" err="1" smtClean="0">
                <a:latin typeface="Calibri" panose="020F0502020204030204" pitchFamily="34" charset="0"/>
              </a:rPr>
              <a:t>behaviour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latin typeface="Calibri" panose="020F0502020204030204" pitchFamily="34" charset="0"/>
              </a:rPr>
              <a:t>Questionnaire: </a:t>
            </a:r>
            <a:r>
              <a:rPr lang="de-CH" sz="2000" dirty="0" err="1">
                <a:latin typeface="Calibri" panose="020F0502020204030204" pitchFamily="34" charset="0"/>
              </a:rPr>
              <a:t>Consider</a:t>
            </a:r>
            <a:r>
              <a:rPr lang="de-CH" sz="2000" dirty="0">
                <a:latin typeface="Calibri" panose="020F0502020204030204" pitchFamily="34" charset="0"/>
              </a:rPr>
              <a:t> WASH </a:t>
            </a:r>
            <a:r>
              <a:rPr lang="de-CH" sz="2000" dirty="0" err="1">
                <a:latin typeface="Calibri" panose="020F0502020204030204" pitchFamily="34" charset="0"/>
              </a:rPr>
              <a:t>installations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when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deciding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which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health</a:t>
            </a:r>
            <a:r>
              <a:rPr lang="de-CH" sz="2000" dirty="0">
                <a:latin typeface="Calibri" panose="020F0502020204030204" pitchFamily="34" charset="0"/>
              </a:rPr>
              <a:t> care </a:t>
            </a:r>
            <a:r>
              <a:rPr lang="de-CH" sz="2000" dirty="0" err="1">
                <a:latin typeface="Calibri" panose="020F0502020204030204" pitchFamily="34" charset="0"/>
              </a:rPr>
              <a:t>institution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to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attend</a:t>
            </a:r>
            <a:r>
              <a:rPr lang="de-CH" sz="2000" dirty="0">
                <a:latin typeface="Calibri" panose="020F0502020204030204" pitchFamily="34" charset="0"/>
              </a:rPr>
              <a:t>: 73%</a:t>
            </a:r>
          </a:p>
          <a:p>
            <a:pPr>
              <a:lnSpc>
                <a:spcPct val="80000"/>
              </a:lnSpc>
            </a:pPr>
            <a:r>
              <a:rPr lang="de-CH" sz="2000" dirty="0">
                <a:latin typeface="Calibri" panose="020F0502020204030204" pitchFamily="34" charset="0"/>
              </a:rPr>
              <a:t>FGD, </a:t>
            </a:r>
            <a:r>
              <a:rPr lang="de-CH" sz="2000" dirty="0" smtClean="0">
                <a:latin typeface="Calibri" panose="020F0502020204030204" pitchFamily="34" charset="0"/>
              </a:rPr>
              <a:t>KII:</a:t>
            </a:r>
            <a:r>
              <a:rPr lang="de-CH" sz="2400" dirty="0" smtClean="0">
                <a:latin typeface="Calibri" panose="020F0502020204030204" pitchFamily="34" charset="0"/>
              </a:rPr>
              <a:t> </a:t>
            </a:r>
            <a:r>
              <a:rPr lang="en-US" sz="1800" dirty="0" smtClean="0">
                <a:latin typeface="Calibri" panose="020F0502020204030204" pitchFamily="34" charset="0"/>
              </a:rPr>
              <a:t>Good </a:t>
            </a:r>
            <a:r>
              <a:rPr lang="en-US" sz="1800" dirty="0">
                <a:latin typeface="Calibri" panose="020F0502020204030204" pitchFamily="34" charset="0"/>
              </a:rPr>
              <a:t>reputation and especially well-respected doctors and the ability to competently deal with complications are generally seen as more important than the WASH situation: </a:t>
            </a:r>
            <a:r>
              <a:rPr lang="en-US" sz="1800" dirty="0" smtClean="0">
                <a:latin typeface="Calibri" panose="020F0502020204030204" pitchFamily="34" charset="0"/>
              </a:rPr>
              <a:t/>
            </a:r>
            <a:br>
              <a:rPr lang="en-US" sz="1800" dirty="0" smtClean="0">
                <a:latin typeface="Calibri" panose="020F0502020204030204" pitchFamily="34" charset="0"/>
              </a:rPr>
            </a:br>
            <a:r>
              <a:rPr lang="en-US" sz="1800" dirty="0" smtClean="0">
                <a:latin typeface="Calibri" panose="020F0502020204030204" pitchFamily="34" charset="0"/>
              </a:rPr>
              <a:t>“</a:t>
            </a:r>
            <a:r>
              <a:rPr lang="en-US" sz="1800" dirty="0">
                <a:latin typeface="Calibri" panose="020F0502020204030204" pitchFamily="34" charset="0"/>
              </a:rPr>
              <a:t>We do not think about toilets if we soon [i.e.: the same day] come back. If we have to get admitted then it is given a thought” </a:t>
            </a:r>
            <a:r>
              <a:rPr lang="en-US" sz="1800" i="1" dirty="0">
                <a:latin typeface="Calibri" panose="020F0502020204030204" pitchFamily="34" charset="0"/>
              </a:rPr>
              <a:t>FGD with adolescent women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6 November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20</a:t>
            </a:fld>
            <a:endParaRPr lang="en-GB" dirty="0"/>
          </a:p>
        </p:txBody>
      </p:sp>
      <p:pic>
        <p:nvPicPr>
          <p:cNvPr id="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36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rmAutofit/>
          </a:bodyPr>
          <a:lstStyle/>
          <a:p>
            <a:r>
              <a:rPr lang="de-CH" sz="2000" dirty="0" err="1" smtClean="0"/>
              <a:t>Conclusions</a:t>
            </a:r>
            <a:endParaRPr lang="de-CH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2000" dirty="0" smtClean="0">
                <a:latin typeface="Calibri" panose="020F0502020204030204" pitchFamily="34" charset="0"/>
              </a:rPr>
              <a:t>Open </a:t>
            </a:r>
            <a:r>
              <a:rPr lang="de-CH" sz="2000" dirty="0" err="1" smtClean="0">
                <a:latin typeface="Calibri" panose="020F0502020204030204" pitchFamily="34" charset="0"/>
              </a:rPr>
              <a:t>defecation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less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prevalent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than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other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parts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India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Girls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women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experience</a:t>
            </a:r>
            <a:r>
              <a:rPr lang="de-CH" sz="2000" dirty="0" smtClean="0">
                <a:latin typeface="Calibri" panose="020F0502020204030204" pitchFamily="34" charset="0"/>
              </a:rPr>
              <a:t> stress </a:t>
            </a:r>
            <a:r>
              <a:rPr lang="de-CH" sz="2000" dirty="0" err="1" smtClean="0">
                <a:latin typeface="Calibri" panose="020F0502020204030204" pitchFamily="34" charset="0"/>
              </a:rPr>
              <a:t>where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sanitation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insufficient</a:t>
            </a:r>
            <a:r>
              <a:rPr lang="de-CH" sz="2000" dirty="0" smtClean="0">
                <a:latin typeface="Calibri" panose="020F0502020204030204" pitchFamily="34" charset="0"/>
              </a:rPr>
              <a:t> (</a:t>
            </a:r>
            <a:r>
              <a:rPr lang="de-CH" sz="2000" dirty="0" err="1" smtClean="0">
                <a:latin typeface="Calibri" panose="020F0502020204030204" pitchFamily="34" charset="0"/>
              </a:rPr>
              <a:t>market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places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bus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stations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etc</a:t>
            </a:r>
            <a:r>
              <a:rPr lang="de-CH" sz="2000" dirty="0" smtClean="0">
                <a:latin typeface="Calibri" panose="020F0502020204030204" pitchFamily="34" charset="0"/>
              </a:rPr>
              <a:t>), </a:t>
            </a:r>
            <a:r>
              <a:rPr lang="de-CH" sz="2000" dirty="0" err="1" smtClean="0">
                <a:latin typeface="Calibri" panose="020F0502020204030204" pitchFamily="34" charset="0"/>
              </a:rPr>
              <a:t>mainly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related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lack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privacy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cleanliness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fear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accidents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(Fear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) </a:t>
            </a:r>
            <a:r>
              <a:rPr lang="de-CH" sz="2000" dirty="0" err="1" smtClean="0">
                <a:latin typeface="Calibri" panose="020F0502020204030204" pitchFamily="34" charset="0"/>
              </a:rPr>
              <a:t>violence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related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open </a:t>
            </a:r>
            <a:r>
              <a:rPr lang="de-CH" sz="2000" dirty="0" err="1" smtClean="0">
                <a:latin typeface="Calibri" panose="020F0502020204030204" pitchFamily="34" charset="0"/>
              </a:rPr>
              <a:t>defecation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seems</a:t>
            </a:r>
            <a:r>
              <a:rPr lang="de-CH" sz="2000" dirty="0" smtClean="0">
                <a:latin typeface="Calibri" panose="020F0502020204030204" pitchFamily="34" charset="0"/>
              </a:rPr>
              <a:t> not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be</a:t>
            </a:r>
            <a:r>
              <a:rPr lang="de-CH" sz="2000" dirty="0" smtClean="0">
                <a:latin typeface="Calibri" panose="020F0502020204030204" pitchFamily="34" charset="0"/>
              </a:rPr>
              <a:t> a prominent </a:t>
            </a:r>
            <a:r>
              <a:rPr lang="de-CH" sz="2000" dirty="0" err="1" smtClean="0">
                <a:latin typeface="Calibri" panose="020F0502020204030204" pitchFamily="34" charset="0"/>
              </a:rPr>
              <a:t>problem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err="1" smtClean="0">
                <a:latin typeface="Calibri" panose="020F0502020204030204" pitchFamily="34" charset="0"/>
              </a:rPr>
              <a:t>Reduced</a:t>
            </a:r>
            <a:r>
              <a:rPr lang="de-CH" sz="2000" dirty="0" smtClean="0">
                <a:latin typeface="Calibri" panose="020F0502020204030204" pitchFamily="34" charset="0"/>
              </a:rPr>
              <a:t> fluid </a:t>
            </a:r>
            <a:r>
              <a:rPr lang="de-CH" sz="2000" dirty="0" err="1" smtClean="0">
                <a:latin typeface="Calibri" panose="020F0502020204030204" pitchFamily="34" charset="0"/>
              </a:rPr>
              <a:t>intake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withholding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urine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commonly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practised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coping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strategies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WASH in </a:t>
            </a:r>
            <a:r>
              <a:rPr lang="de-CH" sz="2000" dirty="0" err="1" smtClean="0">
                <a:latin typeface="Calibri" panose="020F0502020204030204" pitchFamily="34" charset="0"/>
              </a:rPr>
              <a:t>health</a:t>
            </a:r>
            <a:r>
              <a:rPr lang="de-CH" sz="2000" dirty="0" smtClean="0">
                <a:latin typeface="Calibri" panose="020F0502020204030204" pitchFamily="34" charset="0"/>
              </a:rPr>
              <a:t> care </a:t>
            </a:r>
            <a:r>
              <a:rPr lang="de-CH" sz="2000" dirty="0" err="1" smtClean="0">
                <a:latin typeface="Calibri" panose="020F0502020204030204" pitchFamily="34" charset="0"/>
              </a:rPr>
              <a:t>facilities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commonly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available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with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better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installations</a:t>
            </a:r>
            <a:r>
              <a:rPr lang="de-CH" sz="2000" dirty="0" smtClean="0">
                <a:latin typeface="Calibri" panose="020F0502020204030204" pitchFamily="34" charset="0"/>
              </a:rPr>
              <a:t> in private </a:t>
            </a:r>
            <a:r>
              <a:rPr lang="de-CH" sz="2000" dirty="0" err="1" smtClean="0">
                <a:latin typeface="Calibri" panose="020F0502020204030204" pitchFamily="34" charset="0"/>
              </a:rPr>
              <a:t>than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public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facilities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WASH </a:t>
            </a:r>
            <a:r>
              <a:rPr lang="de-CH" sz="2000" dirty="0" err="1" smtClean="0">
                <a:latin typeface="Calibri" panose="020F0502020204030204" pitchFamily="34" charset="0"/>
              </a:rPr>
              <a:t>installations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not a </a:t>
            </a:r>
            <a:r>
              <a:rPr lang="de-CH" sz="2000" dirty="0" err="1" smtClean="0">
                <a:latin typeface="Calibri" panose="020F0502020204030204" pitchFamily="34" charset="0"/>
              </a:rPr>
              <a:t>primary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consideration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when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deciding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which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facility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use</a:t>
            </a:r>
            <a:endParaRPr lang="de-CH" sz="2000" dirty="0">
              <a:latin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6 November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21</a:t>
            </a:fld>
            <a:endParaRPr lang="en-GB"/>
          </a:p>
        </p:txBody>
      </p:sp>
      <p:pic>
        <p:nvPicPr>
          <p:cNvPr id="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744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rmAutofit/>
          </a:bodyPr>
          <a:lstStyle/>
          <a:p>
            <a:r>
              <a:rPr lang="de-CH" sz="2000" dirty="0" err="1" smtClean="0"/>
              <a:t>Conclusions</a:t>
            </a:r>
            <a:r>
              <a:rPr lang="de-CH" sz="2000" dirty="0" smtClean="0"/>
              <a:t> </a:t>
            </a:r>
            <a:r>
              <a:rPr lang="de-CH" sz="2000" dirty="0" err="1" smtClean="0"/>
              <a:t>from</a:t>
            </a:r>
            <a:r>
              <a:rPr lang="de-CH" sz="2000" dirty="0" smtClean="0"/>
              <a:t> WASH </a:t>
            </a:r>
            <a:r>
              <a:rPr lang="de-CH" sz="2000" dirty="0" err="1" smtClean="0"/>
              <a:t>and</a:t>
            </a:r>
            <a:r>
              <a:rPr lang="de-CH" sz="2000" dirty="0" smtClean="0"/>
              <a:t> Stress </a:t>
            </a:r>
            <a:r>
              <a:rPr lang="de-CH" sz="2000" dirty="0" err="1" smtClean="0"/>
              <a:t>study</a:t>
            </a:r>
            <a:r>
              <a:rPr lang="de-CH" sz="2000" dirty="0" smtClean="0"/>
              <a:t> (PI: </a:t>
            </a:r>
            <a:r>
              <a:rPr lang="de-CH" sz="2000" dirty="0" err="1" smtClean="0"/>
              <a:t>Juvekar</a:t>
            </a:r>
            <a:r>
              <a:rPr lang="de-CH" sz="2000" dirty="0" smtClean="0"/>
              <a:t>, Steinmann)</a:t>
            </a:r>
            <a:endParaRPr lang="de-CH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/>
          </a:bodyPr>
          <a:lstStyle/>
          <a:p>
            <a:r>
              <a:rPr lang="de-CH" sz="2000" dirty="0" smtClean="0">
                <a:latin typeface="Calibri" panose="020F0502020204030204" pitchFamily="34" charset="0"/>
              </a:rPr>
              <a:t>Girls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women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experience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much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higher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levels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psycho-</a:t>
            </a:r>
            <a:r>
              <a:rPr lang="de-CH" sz="2000" dirty="0" err="1" smtClean="0">
                <a:latin typeface="Calibri" panose="020F0502020204030204" pitchFamily="34" charset="0"/>
              </a:rPr>
              <a:t>social</a:t>
            </a:r>
            <a:r>
              <a:rPr lang="de-CH" sz="2000" dirty="0" smtClean="0">
                <a:latin typeface="Calibri" panose="020F0502020204030204" pitchFamily="34" charset="0"/>
              </a:rPr>
              <a:t> stress </a:t>
            </a:r>
            <a:r>
              <a:rPr lang="de-CH" sz="2000" dirty="0" err="1" smtClean="0">
                <a:latin typeface="Calibri" panose="020F0502020204030204" pitchFamily="34" charset="0"/>
              </a:rPr>
              <a:t>where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sanitation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unavailable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inadequate</a:t>
            </a:r>
            <a:r>
              <a:rPr lang="de-CH" sz="2000" dirty="0">
                <a:latin typeface="Calibri" panose="020F0502020204030204" pitchFamily="34" charset="0"/>
              </a:rPr>
              <a:t>  </a:t>
            </a:r>
            <a:r>
              <a:rPr lang="de-CH" sz="2000" dirty="0" smtClean="0">
                <a:latin typeface="Calibri" panose="020F0502020204030204" pitchFamily="34" charset="0"/>
              </a:rPr>
              <a:t>(e.g. open </a:t>
            </a:r>
            <a:r>
              <a:rPr lang="de-CH" sz="2000" dirty="0" err="1" smtClean="0">
                <a:latin typeface="Calibri" panose="020F0502020204030204" pitchFamily="34" charset="0"/>
              </a:rPr>
              <a:t>defecators</a:t>
            </a:r>
            <a:r>
              <a:rPr lang="de-CH" sz="2000" dirty="0" smtClean="0">
                <a:latin typeface="Calibri" panose="020F0502020204030204" pitchFamily="34" charset="0"/>
              </a:rPr>
              <a:t>, at </a:t>
            </a:r>
            <a:r>
              <a:rPr lang="de-CH" sz="2000" dirty="0" err="1" smtClean="0">
                <a:latin typeface="Calibri" panose="020F0502020204030204" pitchFamily="34" charset="0"/>
              </a:rPr>
              <a:t>market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places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bus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stations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etc</a:t>
            </a:r>
            <a:r>
              <a:rPr lang="de-CH" sz="2000" dirty="0" smtClean="0">
                <a:latin typeface="Calibri" panose="020F0502020204030204" pitchFamily="34" charset="0"/>
              </a:rPr>
              <a:t>). Main </a:t>
            </a:r>
            <a:r>
              <a:rPr lang="de-CH" sz="2000" dirty="0" err="1" smtClean="0">
                <a:latin typeface="Calibri" panose="020F0502020204030204" pitchFamily="34" charset="0"/>
              </a:rPr>
              <a:t>sources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stress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lack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privacy</a:t>
            </a:r>
            <a:r>
              <a:rPr lang="de-CH" sz="2000" dirty="0" smtClean="0">
                <a:latin typeface="Calibri" panose="020F0502020204030204" pitchFamily="34" charset="0"/>
              </a:rPr>
              <a:t> (open </a:t>
            </a:r>
            <a:r>
              <a:rPr lang="de-CH" sz="2000" dirty="0" err="1" smtClean="0">
                <a:latin typeface="Calibri" panose="020F0502020204030204" pitchFamily="34" charset="0"/>
              </a:rPr>
              <a:t>defecation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shared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latrines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when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accessing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latrines</a:t>
            </a:r>
            <a:r>
              <a:rPr lang="de-CH" sz="2000" dirty="0" smtClean="0">
                <a:latin typeface="Calibri" panose="020F0502020204030204" pitchFamily="34" charset="0"/>
              </a:rPr>
              <a:t>), </a:t>
            </a:r>
            <a:r>
              <a:rPr lang="de-CH" sz="2000" dirty="0" err="1" smtClean="0">
                <a:latin typeface="Calibri" panose="020F0502020204030204" pitchFamily="34" charset="0"/>
              </a:rPr>
              <a:t>unclean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latrines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unavilability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water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safety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concerns</a:t>
            </a:r>
            <a:r>
              <a:rPr lang="de-CH" sz="2000" dirty="0" smtClean="0">
                <a:latin typeface="Calibri" panose="020F0502020204030204" pitchFamily="34" charset="0"/>
              </a:rPr>
              <a:t> (falls, </a:t>
            </a:r>
            <a:r>
              <a:rPr lang="de-CH" sz="2000" dirty="0" err="1" smtClean="0">
                <a:latin typeface="Calibri" panose="020F0502020204030204" pitchFamily="34" charset="0"/>
              </a:rPr>
              <a:t>insect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bites</a:t>
            </a:r>
            <a:r>
              <a:rPr lang="de-CH" sz="2000" dirty="0" smtClean="0">
                <a:latin typeface="Calibri" panose="020F0502020204030204" pitchFamily="34" charset="0"/>
              </a:rPr>
              <a:t> etc.)</a:t>
            </a:r>
          </a:p>
          <a:p>
            <a:r>
              <a:rPr lang="de-CH" sz="2000" dirty="0" smtClean="0">
                <a:latin typeface="Calibri" panose="020F0502020204030204" pitchFamily="34" charset="0"/>
              </a:rPr>
              <a:t>(Fear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) </a:t>
            </a:r>
            <a:r>
              <a:rPr lang="de-CH" sz="2000" dirty="0" err="1" smtClean="0">
                <a:latin typeface="Calibri" panose="020F0502020204030204" pitchFamily="34" charset="0"/>
              </a:rPr>
              <a:t>physical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violence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related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open </a:t>
            </a:r>
            <a:r>
              <a:rPr lang="de-CH" sz="2000" dirty="0" err="1" smtClean="0">
                <a:latin typeface="Calibri" panose="020F0502020204030204" pitchFamily="34" charset="0"/>
              </a:rPr>
              <a:t>defecation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not </a:t>
            </a:r>
            <a:r>
              <a:rPr lang="de-CH" sz="2000" dirty="0" err="1" smtClean="0">
                <a:latin typeface="Calibri" panose="020F0502020204030204" pitchFamily="34" charset="0"/>
              </a:rPr>
              <a:t>reported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as</a:t>
            </a:r>
            <a:r>
              <a:rPr lang="de-CH" sz="2000" dirty="0" smtClean="0">
                <a:latin typeface="Calibri" panose="020F0502020204030204" pitchFamily="34" charset="0"/>
              </a:rPr>
              <a:t> a prominent </a:t>
            </a:r>
            <a:r>
              <a:rPr lang="de-CH" sz="2000" dirty="0" err="1" smtClean="0">
                <a:latin typeface="Calibri" panose="020F0502020204030204" pitchFamily="34" charset="0"/>
              </a:rPr>
              <a:t>problem</a:t>
            </a:r>
            <a:r>
              <a:rPr lang="de-CH" sz="2000" dirty="0" smtClean="0">
                <a:latin typeface="Calibri" panose="020F0502020204030204" pitchFamily="34" charset="0"/>
              </a:rPr>
              <a:t> – but punitive </a:t>
            </a:r>
            <a:r>
              <a:rPr lang="de-CH" sz="2000" dirty="0" err="1" smtClean="0">
                <a:latin typeface="Calibri" panose="020F0502020204030204" pitchFamily="34" charset="0"/>
              </a:rPr>
              <a:t>strategies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Good</a:t>
            </a:r>
            <a:r>
              <a:rPr lang="de-CH" sz="2000" dirty="0" smtClean="0">
                <a:latin typeface="Calibri" panose="020F0502020204030204" pitchFamily="34" charset="0"/>
              </a:rPr>
              <a:t> Morning </a:t>
            </a:r>
            <a:r>
              <a:rPr lang="de-CH" sz="2000" dirty="0" err="1">
                <a:latin typeface="Calibri" panose="020F0502020204030204" pitchFamily="34" charset="0"/>
              </a:rPr>
              <a:t>C</a:t>
            </a:r>
            <a:r>
              <a:rPr lang="de-CH" sz="2000" dirty="0" err="1" smtClean="0">
                <a:latin typeface="Calibri" panose="020F0502020204030204" pitchFamily="34" charset="0"/>
              </a:rPr>
              <a:t>ommittees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feared</a:t>
            </a:r>
            <a:r>
              <a:rPr lang="de-CH" sz="2000" dirty="0" smtClean="0">
                <a:latin typeface="Calibri" panose="020F0502020204030204" pitchFamily="34" charset="0"/>
              </a:rPr>
              <a:t>. </a:t>
            </a:r>
          </a:p>
          <a:p>
            <a:r>
              <a:rPr lang="de-CH" sz="2000" dirty="0" err="1" smtClean="0">
                <a:latin typeface="Calibri" panose="020F0502020204030204" pitchFamily="34" charset="0"/>
              </a:rPr>
              <a:t>Reduced</a:t>
            </a:r>
            <a:r>
              <a:rPr lang="de-CH" sz="2000" dirty="0" smtClean="0">
                <a:latin typeface="Calibri" panose="020F0502020204030204" pitchFamily="34" charset="0"/>
              </a:rPr>
              <a:t> fluid </a:t>
            </a:r>
            <a:r>
              <a:rPr lang="de-CH" sz="2000" dirty="0" err="1" smtClean="0">
                <a:latin typeface="Calibri" panose="020F0502020204030204" pitchFamily="34" charset="0"/>
              </a:rPr>
              <a:t>intake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withholding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urine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common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strategies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cope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with</a:t>
            </a:r>
            <a:r>
              <a:rPr lang="de-CH" sz="2000" dirty="0" smtClean="0">
                <a:latin typeface="Calibri" panose="020F0502020204030204" pitchFamily="34" charset="0"/>
              </a:rPr>
              <a:t> limited </a:t>
            </a:r>
            <a:r>
              <a:rPr lang="de-CH" sz="2000" dirty="0" err="1" smtClean="0">
                <a:latin typeface="Calibri" panose="020F0502020204030204" pitchFamily="34" charset="0"/>
              </a:rPr>
              <a:t>access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acceptable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sanitation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Limited </a:t>
            </a:r>
            <a:r>
              <a:rPr lang="de-CH" sz="2000" dirty="0" err="1" smtClean="0">
                <a:latin typeface="Calibri" panose="020F0502020204030204" pitchFamily="34" charset="0"/>
              </a:rPr>
              <a:t>awareness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for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possible</a:t>
            </a:r>
            <a:r>
              <a:rPr lang="de-CH" sz="2000" dirty="0" smtClean="0">
                <a:latin typeface="Calibri" panose="020F0502020204030204" pitchFamily="34" charset="0"/>
              </a:rPr>
              <a:t> negative </a:t>
            </a:r>
            <a:r>
              <a:rPr lang="de-CH" sz="2000" dirty="0" err="1" smtClean="0">
                <a:latin typeface="Calibri" panose="020F0502020204030204" pitchFamily="34" charset="0"/>
              </a:rPr>
              <a:t>health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effects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such </a:t>
            </a:r>
            <a:r>
              <a:rPr lang="de-CH" sz="2000" dirty="0" err="1" smtClean="0">
                <a:latin typeface="Calibri" panose="020F0502020204030204" pitchFamily="34" charset="0"/>
              </a:rPr>
              <a:t>coping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strategies</a:t>
            </a:r>
            <a:endParaRPr lang="de-CH" sz="2000" dirty="0" smtClean="0">
              <a:latin typeface="Calibri" panose="020F0502020204030204" pitchFamily="34" charset="0"/>
            </a:endParaRPr>
          </a:p>
        </p:txBody>
      </p:sp>
      <p:pic>
        <p:nvPicPr>
          <p:cNvPr id="5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921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rmAutofit/>
          </a:bodyPr>
          <a:lstStyle/>
          <a:p>
            <a:r>
              <a:rPr lang="de-CH" sz="2000" dirty="0" err="1" smtClean="0"/>
              <a:t>Conclusions</a:t>
            </a:r>
            <a:r>
              <a:rPr lang="de-CH" sz="2000" dirty="0" smtClean="0"/>
              <a:t> </a:t>
            </a:r>
            <a:r>
              <a:rPr lang="de-CH" sz="2000" dirty="0" err="1" smtClean="0"/>
              <a:t>from</a:t>
            </a:r>
            <a:r>
              <a:rPr lang="de-CH" sz="2000" dirty="0" smtClean="0"/>
              <a:t> WASH </a:t>
            </a:r>
            <a:r>
              <a:rPr lang="de-CH" sz="2000" dirty="0" err="1" smtClean="0"/>
              <a:t>and</a:t>
            </a:r>
            <a:r>
              <a:rPr lang="de-CH" sz="2000" dirty="0" smtClean="0"/>
              <a:t> Stress </a:t>
            </a:r>
            <a:r>
              <a:rPr lang="de-CH" sz="2000" dirty="0" err="1" smtClean="0"/>
              <a:t>study</a:t>
            </a:r>
            <a:r>
              <a:rPr lang="de-CH" sz="2000" dirty="0" smtClean="0"/>
              <a:t> (PI: </a:t>
            </a:r>
            <a:r>
              <a:rPr lang="de-CH" sz="2000" dirty="0" err="1" smtClean="0"/>
              <a:t>Juvekar</a:t>
            </a:r>
            <a:r>
              <a:rPr lang="de-CH" sz="2000" dirty="0" smtClean="0"/>
              <a:t>, Steinmann)</a:t>
            </a:r>
            <a:endParaRPr lang="de-CH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/>
          </a:bodyPr>
          <a:lstStyle/>
          <a:p>
            <a:r>
              <a:rPr lang="de-CH" sz="2000" dirty="0" err="1" smtClean="0">
                <a:latin typeface="Calibri" panose="020F0502020204030204" pitchFamily="34" charset="0"/>
              </a:rPr>
              <a:t>Social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restrictions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during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menstruation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are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common</a:t>
            </a:r>
            <a:endParaRPr lang="de-CH" sz="2000" dirty="0">
              <a:latin typeface="Calibri" panose="020F0502020204030204" pitchFamily="34" charset="0"/>
            </a:endParaRPr>
          </a:p>
          <a:p>
            <a:r>
              <a:rPr lang="de-CH" sz="2000" dirty="0" err="1" smtClean="0">
                <a:latin typeface="Calibri" panose="020F0502020204030204" pitchFamily="34" charset="0"/>
              </a:rPr>
              <a:t>Maintaining</a:t>
            </a:r>
            <a:r>
              <a:rPr lang="de-CH" sz="2000" dirty="0" smtClean="0">
                <a:latin typeface="Calibri" panose="020F0502020204030204" pitchFamily="34" charset="0"/>
              </a:rPr>
              <a:t> menstrual </a:t>
            </a:r>
            <a:r>
              <a:rPr lang="de-CH" sz="2000" dirty="0" err="1" smtClean="0">
                <a:latin typeface="Calibri" panose="020F0502020204030204" pitchFamily="34" charset="0"/>
              </a:rPr>
              <a:t>hygiene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challenging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schools</a:t>
            </a:r>
            <a:r>
              <a:rPr lang="de-CH" sz="2000" dirty="0" smtClean="0">
                <a:latin typeface="Calibri" panose="020F0502020204030204" pitchFamily="34" charset="0"/>
              </a:rPr>
              <a:t> (</a:t>
            </a:r>
            <a:r>
              <a:rPr lang="de-CH" sz="2000" dirty="0" err="1" smtClean="0">
                <a:latin typeface="Calibri" panose="020F0502020204030204" pitchFamily="34" charset="0"/>
              </a:rPr>
              <a:t>place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for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changing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absorbent</a:t>
            </a:r>
            <a:r>
              <a:rPr lang="de-CH" sz="2000" dirty="0" smtClean="0">
                <a:latin typeface="Calibri" panose="020F0502020204030204" pitchFamily="34" charset="0"/>
              </a:rPr>
              <a:t> material, </a:t>
            </a:r>
            <a:r>
              <a:rPr lang="de-CH" sz="2000" dirty="0" err="1" smtClean="0">
                <a:latin typeface="Calibri" panose="020F0502020204030204" pitchFamily="34" charset="0"/>
              </a:rPr>
              <a:t>no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rubbish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bins</a:t>
            </a:r>
            <a:r>
              <a:rPr lang="de-CH" sz="2000" dirty="0" smtClean="0">
                <a:latin typeface="Calibri" panose="020F0502020204030204" pitchFamily="34" charset="0"/>
              </a:rPr>
              <a:t>)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cloth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used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absorbent</a:t>
            </a:r>
            <a:r>
              <a:rPr lang="de-CH" sz="2000" dirty="0" smtClean="0">
                <a:latin typeface="Calibri" panose="020F0502020204030204" pitchFamily="34" charset="0"/>
              </a:rPr>
              <a:t> (private </a:t>
            </a:r>
            <a:r>
              <a:rPr lang="de-CH" sz="2000" dirty="0" err="1" smtClean="0">
                <a:latin typeface="Calibri" panose="020F0502020204030204" pitchFamily="34" charset="0"/>
              </a:rPr>
              <a:t>place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wash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dry </a:t>
            </a:r>
            <a:r>
              <a:rPr lang="de-CH" sz="2000" dirty="0" err="1" smtClean="0">
                <a:latin typeface="Calibri" panose="020F0502020204030204" pitchFamily="34" charset="0"/>
              </a:rPr>
              <a:t>cloth</a:t>
            </a:r>
            <a:r>
              <a:rPr lang="de-CH" sz="20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de-CH" sz="2000" dirty="0" smtClean="0">
                <a:latin typeface="Calibri" panose="020F0502020204030204" pitchFamily="34" charset="0"/>
              </a:rPr>
              <a:t>WASH in </a:t>
            </a:r>
            <a:r>
              <a:rPr lang="de-CH" sz="2000" dirty="0" err="1" smtClean="0">
                <a:latin typeface="Calibri" panose="020F0502020204030204" pitchFamily="34" charset="0"/>
              </a:rPr>
              <a:t>health</a:t>
            </a:r>
            <a:r>
              <a:rPr lang="de-CH" sz="2000" dirty="0" smtClean="0">
                <a:latin typeface="Calibri" panose="020F0502020204030204" pitchFamily="34" charset="0"/>
              </a:rPr>
              <a:t> care </a:t>
            </a:r>
            <a:r>
              <a:rPr lang="de-CH" sz="2000" dirty="0" err="1" smtClean="0">
                <a:latin typeface="Calibri" panose="020F0502020204030204" pitchFamily="34" charset="0"/>
              </a:rPr>
              <a:t>facilities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commonly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available</a:t>
            </a:r>
            <a:r>
              <a:rPr lang="de-CH" sz="2000" dirty="0" smtClean="0">
                <a:latin typeface="Calibri" panose="020F0502020204030204" pitchFamily="34" charset="0"/>
              </a:rPr>
              <a:t> –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expected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part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the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basic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infrastructure</a:t>
            </a:r>
            <a:r>
              <a:rPr lang="de-CH" sz="2000" dirty="0" smtClean="0">
                <a:latin typeface="Calibri" panose="020F0502020204030204" pitchFamily="34" charset="0"/>
              </a:rPr>
              <a:t>. </a:t>
            </a:r>
            <a:r>
              <a:rPr lang="de-CH" sz="2000" dirty="0" err="1" smtClean="0">
                <a:latin typeface="Calibri" panose="020F0502020204030204" pitchFamily="34" charset="0"/>
              </a:rPr>
              <a:t>Installations</a:t>
            </a:r>
            <a:r>
              <a:rPr lang="de-CH" sz="2000" dirty="0" smtClean="0">
                <a:latin typeface="Calibri" panose="020F0502020204030204" pitchFamily="34" charset="0"/>
              </a:rPr>
              <a:t> in private </a:t>
            </a:r>
            <a:r>
              <a:rPr lang="de-CH" sz="2000" dirty="0" err="1" smtClean="0">
                <a:latin typeface="Calibri" panose="020F0502020204030204" pitchFamily="34" charset="0"/>
              </a:rPr>
              <a:t>facilities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better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than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public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facilities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WASH </a:t>
            </a:r>
            <a:r>
              <a:rPr lang="de-CH" sz="2000" dirty="0" err="1" smtClean="0">
                <a:latin typeface="Calibri" panose="020F0502020204030204" pitchFamily="34" charset="0"/>
              </a:rPr>
              <a:t>installations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seen</a:t>
            </a:r>
            <a:r>
              <a:rPr lang="de-CH" sz="2000" dirty="0" smtClean="0">
                <a:latin typeface="Calibri" panose="020F0502020204030204" pitchFamily="34" charset="0"/>
              </a:rPr>
              <a:t> in a </a:t>
            </a:r>
            <a:r>
              <a:rPr lang="de-CH" sz="2000" dirty="0" err="1" smtClean="0">
                <a:latin typeface="Calibri" panose="020F0502020204030204" pitchFamily="34" charset="0"/>
              </a:rPr>
              <a:t>broader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context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«</a:t>
            </a:r>
            <a:r>
              <a:rPr lang="de-CH" sz="2000" dirty="0" err="1" smtClean="0">
                <a:latin typeface="Calibri" panose="020F0502020204030204" pitchFamily="34" charset="0"/>
              </a:rPr>
              <a:t>cleanliness</a:t>
            </a:r>
            <a:r>
              <a:rPr lang="de-CH" sz="2000" dirty="0" smtClean="0">
                <a:latin typeface="Calibri" panose="020F0502020204030204" pitchFamily="34" charset="0"/>
              </a:rPr>
              <a:t>» </a:t>
            </a:r>
            <a:r>
              <a:rPr lang="de-CH" sz="2000" dirty="0" err="1" smtClean="0">
                <a:latin typeface="Calibri" panose="020F0502020204030204" pitchFamily="34" charset="0"/>
              </a:rPr>
              <a:t>when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deciding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which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facility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use</a:t>
            </a:r>
            <a:r>
              <a:rPr lang="de-CH" sz="2000" dirty="0" smtClean="0">
                <a:latin typeface="Calibri" panose="020F0502020204030204" pitchFamily="34" charset="0"/>
              </a:rPr>
              <a:t> but </a:t>
            </a:r>
            <a:r>
              <a:rPr lang="de-CH" sz="2000" dirty="0" err="1" smtClean="0">
                <a:latin typeface="Calibri" panose="020F0502020204030204" pitchFamily="34" charset="0"/>
              </a:rPr>
              <a:t>other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factors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more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important</a:t>
            </a:r>
            <a:r>
              <a:rPr lang="de-CH" sz="2000" dirty="0" smtClean="0">
                <a:latin typeface="Calibri" panose="020F0502020204030204" pitchFamily="34" charset="0"/>
              </a:rPr>
              <a:t> (e.g. </a:t>
            </a:r>
            <a:r>
              <a:rPr lang="de-CH" sz="2000" dirty="0" err="1" smtClean="0">
                <a:latin typeface="Calibri" panose="020F0502020204030204" pitchFamily="34" charset="0"/>
              </a:rPr>
              <a:t>reputation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medical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equipment</a:t>
            </a:r>
            <a:r>
              <a:rPr lang="de-CH" sz="2000" dirty="0" smtClean="0">
                <a:latin typeface="Calibri" panose="020F0502020204030204" pitchFamily="34" charset="0"/>
              </a:rPr>
              <a:t>) </a:t>
            </a:r>
            <a:endParaRPr lang="de-CH" sz="2000" dirty="0">
              <a:latin typeface="Calibri" panose="020F0502020204030204" pitchFamily="34" charset="0"/>
            </a:endParaRPr>
          </a:p>
        </p:txBody>
      </p:sp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65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rmAutofit/>
          </a:bodyPr>
          <a:lstStyle/>
          <a:p>
            <a:r>
              <a:rPr lang="de-CH" sz="2000" dirty="0" err="1" smtClean="0"/>
              <a:t>Recommendations</a:t>
            </a:r>
            <a:r>
              <a:rPr lang="de-CH" sz="2000"/>
              <a:t> </a:t>
            </a:r>
            <a:r>
              <a:rPr lang="de-CH" sz="2000" smtClean="0"/>
              <a:t>from</a:t>
            </a:r>
            <a:r>
              <a:rPr lang="de-CH" sz="2000" dirty="0" smtClean="0"/>
              <a:t> </a:t>
            </a:r>
            <a:r>
              <a:rPr lang="de-CH" sz="2000" dirty="0"/>
              <a:t>WASH </a:t>
            </a:r>
            <a:r>
              <a:rPr lang="de-CH" sz="2000" dirty="0" err="1"/>
              <a:t>and</a:t>
            </a:r>
            <a:r>
              <a:rPr lang="de-CH" sz="2000" dirty="0"/>
              <a:t> Stress </a:t>
            </a:r>
            <a:r>
              <a:rPr lang="de-CH" sz="2000" dirty="0" err="1"/>
              <a:t>study</a:t>
            </a:r>
            <a:r>
              <a:rPr lang="de-CH" sz="2000" dirty="0"/>
              <a:t> (PI: </a:t>
            </a:r>
            <a:r>
              <a:rPr lang="de-CH" sz="2000" dirty="0" err="1"/>
              <a:t>Juvekar</a:t>
            </a:r>
            <a:r>
              <a:rPr lang="de-CH" sz="2000" dirty="0"/>
              <a:t>, Steinmann)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2000" dirty="0" smtClean="0">
                <a:latin typeface="Calibri" panose="020F0502020204030204" pitchFamily="34" charset="0"/>
              </a:rPr>
              <a:t>Abandon punitive </a:t>
            </a:r>
            <a:r>
              <a:rPr lang="de-CH" sz="2000" dirty="0" err="1" smtClean="0">
                <a:latin typeface="Calibri" panose="020F0502020204030204" pitchFamily="34" charset="0"/>
              </a:rPr>
              <a:t>behaviour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change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strategies</a:t>
            </a:r>
            <a:r>
              <a:rPr lang="de-CH" sz="2000" dirty="0" smtClean="0">
                <a:latin typeface="Calibri" panose="020F0502020204030204" pitchFamily="34" charset="0"/>
              </a:rPr>
              <a:t> (</a:t>
            </a:r>
            <a:r>
              <a:rPr lang="de-CH" sz="2000" dirty="0" err="1" smtClean="0">
                <a:latin typeface="Calibri" panose="020F0502020204030204" pitchFamily="34" charset="0"/>
              </a:rPr>
              <a:t>Good</a:t>
            </a:r>
            <a:r>
              <a:rPr lang="de-CH" sz="2000" dirty="0" smtClean="0">
                <a:latin typeface="Calibri" panose="020F0502020204030204" pitchFamily="34" charset="0"/>
              </a:rPr>
              <a:t> Morning </a:t>
            </a:r>
            <a:r>
              <a:rPr lang="de-CH" sz="2000" dirty="0" err="1" smtClean="0">
                <a:latin typeface="Calibri" panose="020F0502020204030204" pitchFamily="34" charset="0"/>
              </a:rPr>
              <a:t>committees</a:t>
            </a:r>
            <a:r>
              <a:rPr lang="de-CH" sz="20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de-CH" sz="2000" dirty="0" err="1" smtClean="0">
                <a:latin typeface="Calibri" panose="020F0502020204030204" pitchFamily="34" charset="0"/>
              </a:rPr>
              <a:t>Consider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privacy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beyond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using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latrines</a:t>
            </a:r>
            <a:r>
              <a:rPr lang="de-CH" sz="2000" dirty="0" smtClean="0">
                <a:latin typeface="Calibri" panose="020F0502020204030204" pitchFamily="34" charset="0"/>
              </a:rPr>
              <a:t> (e.g. </a:t>
            </a:r>
            <a:r>
              <a:rPr lang="de-CH" sz="2000" dirty="0" err="1" smtClean="0">
                <a:latin typeface="Calibri" panose="020F0502020204030204" pitchFamily="34" charset="0"/>
              </a:rPr>
              <a:t>access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fetching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water</a:t>
            </a:r>
            <a:r>
              <a:rPr lang="de-CH" sz="20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de-CH" sz="2000" dirty="0" err="1" smtClean="0">
                <a:latin typeface="Calibri" panose="020F0502020204030204" pitchFamily="34" charset="0"/>
              </a:rPr>
              <a:t>Improve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sanitation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installations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public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places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err="1" smtClean="0">
                <a:latin typeface="Calibri" panose="020F0502020204030204" pitchFamily="34" charset="0"/>
              </a:rPr>
              <a:t>Provide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rubbish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bins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school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latrines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dispose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sanitary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napkins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err="1" smtClean="0">
                <a:latin typeface="Calibri" panose="020F0502020204030204" pitchFamily="34" charset="0"/>
              </a:rPr>
              <a:t>Provide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improved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latrines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hand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washing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stations</a:t>
            </a:r>
            <a:r>
              <a:rPr lang="de-CH" sz="2000" dirty="0" smtClean="0">
                <a:latin typeface="Calibri" panose="020F0502020204030204" pitchFamily="34" charset="0"/>
              </a:rPr>
              <a:t> in all </a:t>
            </a:r>
            <a:r>
              <a:rPr lang="de-CH" sz="2000" dirty="0" err="1" smtClean="0">
                <a:latin typeface="Calibri" panose="020F0502020204030204" pitchFamily="34" charset="0"/>
              </a:rPr>
              <a:t>health</a:t>
            </a:r>
            <a:r>
              <a:rPr lang="de-CH" sz="2000" dirty="0" smtClean="0">
                <a:latin typeface="Calibri" panose="020F0502020204030204" pitchFamily="34" charset="0"/>
              </a:rPr>
              <a:t> care </a:t>
            </a:r>
            <a:r>
              <a:rPr lang="de-CH" sz="2000" dirty="0" err="1" smtClean="0">
                <a:latin typeface="Calibri" panose="020F0502020204030204" pitchFamily="34" charset="0"/>
              </a:rPr>
              <a:t>facilities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Manage </a:t>
            </a:r>
            <a:r>
              <a:rPr lang="de-CH" sz="2000" dirty="0" err="1" smtClean="0">
                <a:latin typeface="Calibri" panose="020F0502020204030204" pitchFamily="34" charset="0"/>
              </a:rPr>
              <a:t>maintenance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public</a:t>
            </a:r>
            <a:r>
              <a:rPr lang="de-CH" sz="2000" dirty="0" smtClean="0">
                <a:latin typeface="Calibri" panose="020F0502020204030204" pitchFamily="34" charset="0"/>
              </a:rPr>
              <a:t>/</a:t>
            </a:r>
            <a:r>
              <a:rPr lang="de-CH" sz="2000" dirty="0" err="1" smtClean="0">
                <a:latin typeface="Calibri" panose="020F0502020204030204" pitchFamily="34" charset="0"/>
              </a:rPr>
              <a:t>institutional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latrines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err="1" smtClean="0">
                <a:latin typeface="Calibri" panose="020F0502020204030204" pitchFamily="34" charset="0"/>
              </a:rPr>
              <a:t>Provide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soap</a:t>
            </a:r>
            <a:r>
              <a:rPr lang="de-CH" sz="2000" dirty="0">
                <a:latin typeface="Calibri" panose="020F0502020204030204" pitchFamily="34" charset="0"/>
              </a:rPr>
              <a:t> in </a:t>
            </a:r>
            <a:r>
              <a:rPr lang="de-CH" sz="2000" dirty="0" err="1">
                <a:latin typeface="Calibri" panose="020F0502020204030204" pitchFamily="34" charset="0"/>
              </a:rPr>
              <a:t>public</a:t>
            </a:r>
            <a:r>
              <a:rPr lang="de-CH" sz="2000" dirty="0">
                <a:latin typeface="Calibri" panose="020F0502020204030204" pitchFamily="34" charset="0"/>
              </a:rPr>
              <a:t>/</a:t>
            </a:r>
            <a:r>
              <a:rPr lang="de-CH" sz="2000" dirty="0" err="1">
                <a:latin typeface="Calibri" panose="020F0502020204030204" pitchFamily="34" charset="0"/>
              </a:rPr>
              <a:t>institutional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latrines</a:t>
            </a:r>
            <a:endParaRPr lang="de-CH" sz="2000" dirty="0">
              <a:latin typeface="Calibri" panose="020F0502020204030204" pitchFamily="34" charset="0"/>
            </a:endParaRPr>
          </a:p>
          <a:p>
            <a:endParaRPr lang="de-CH" sz="2000" dirty="0" smtClean="0">
              <a:latin typeface="Calibri" panose="020F0502020204030204" pitchFamily="34" charset="0"/>
            </a:endParaRPr>
          </a:p>
          <a:p>
            <a:endParaRPr lang="de-CH" sz="2000" dirty="0" smtClean="0">
              <a:latin typeface="Calibri" panose="020F0502020204030204" pitchFamily="34" charset="0"/>
            </a:endParaRPr>
          </a:p>
          <a:p>
            <a:endParaRPr lang="de-CH" sz="2000" dirty="0">
              <a:latin typeface="Calibri" panose="020F0502020204030204" pitchFamily="34" charset="0"/>
            </a:endParaRPr>
          </a:p>
        </p:txBody>
      </p:sp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84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r>
              <a:rPr lang="en-IN" b="1" dirty="0">
                <a:solidFill>
                  <a:schemeClr val="accent6">
                    <a:lumMod val="75000"/>
                  </a:schemeClr>
                </a:solidFill>
              </a:rPr>
              <a:t>Expected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66997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IN" sz="6200" dirty="0"/>
              <a:t>A) Locally (in </a:t>
            </a:r>
            <a:r>
              <a:rPr lang="en-IN" sz="6200" dirty="0" err="1"/>
              <a:t>Vadu</a:t>
            </a:r>
            <a:r>
              <a:rPr lang="en-IN" sz="6200" dirty="0"/>
              <a:t>):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6200" dirty="0" smtClean="0"/>
              <a:t>Documentation of stress and unmet needs related to WASH faced by adolescents and adult women in </a:t>
            </a:r>
            <a:r>
              <a:rPr lang="en-IN" sz="6200" dirty="0" err="1"/>
              <a:t>Vadu</a:t>
            </a:r>
            <a:r>
              <a:rPr lang="en-IN" sz="6200" dirty="0"/>
              <a:t> </a:t>
            </a:r>
            <a:r>
              <a:rPr lang="en-IN" sz="6200" dirty="0" smtClean="0"/>
              <a:t>area.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6200" dirty="0" smtClean="0"/>
              <a:t>Body of evidence to inform policy, public investments and programmes.</a:t>
            </a:r>
          </a:p>
          <a:p>
            <a:pPr marL="0" indent="0">
              <a:buNone/>
            </a:pPr>
            <a:endParaRPr lang="en-IN" sz="6200" dirty="0"/>
          </a:p>
          <a:p>
            <a:pPr marL="0" indent="0">
              <a:buNone/>
            </a:pPr>
            <a:r>
              <a:rPr lang="en-IN" sz="6200" dirty="0"/>
              <a:t>B) Nationally (in the framework of the larger SHARE and WSSCC objectives):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6200" dirty="0" smtClean="0"/>
              <a:t>Contribution to national data on demand for WASH and psycho-social effects of current deficits.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6200" dirty="0" smtClean="0"/>
              <a:t>Baseline to benchmark impact of future sanitation and violence-prevention programs</a:t>
            </a:r>
            <a:r>
              <a:rPr lang="en-IN" sz="62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6200" dirty="0" smtClean="0"/>
              <a:t>Identification of factors hindering </a:t>
            </a:r>
            <a:r>
              <a:rPr lang="en-IN" sz="6200" dirty="0"/>
              <a:t>the success of existing programs </a:t>
            </a:r>
            <a:r>
              <a:rPr lang="en-IN" sz="6200" dirty="0" smtClean="0"/>
              <a:t>(focus on WASH, menstrual hygiene, utilization of health care facilities and school attendance).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sz="6000" b="1" dirty="0">
                <a:solidFill>
                  <a:schemeClr val="accent6">
                    <a:lumMod val="75000"/>
                  </a:schemeClr>
                </a:solidFill>
              </a:rPr>
              <a:t>One-page factsheet </a:t>
            </a:r>
            <a:r>
              <a:rPr lang="en-IN" sz="6000" b="1" dirty="0"/>
              <a:t>and other materials focusing on safe and gender sensitive WASH solutions for scientific </a:t>
            </a:r>
            <a:r>
              <a:rPr lang="en-IN" sz="6000" b="1" dirty="0" smtClean="0"/>
              <a:t>community, local government bodies </a:t>
            </a:r>
            <a:r>
              <a:rPr lang="en-IN" sz="6000" b="1" dirty="0"/>
              <a:t>as well as the study </a:t>
            </a:r>
            <a:r>
              <a:rPr lang="en-IN" sz="6000" b="1" dirty="0" smtClean="0"/>
              <a:t>population</a:t>
            </a:r>
            <a:endParaRPr lang="en-IN" sz="6000" b="1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b="1" dirty="0" smtClean="0"/>
          </a:p>
          <a:p>
            <a:pPr marL="0" indent="0">
              <a:buNone/>
            </a:pPr>
            <a:endParaRPr lang="en-IN" b="1" dirty="0" smtClean="0"/>
          </a:p>
          <a:p>
            <a:pPr marL="0" indent="0">
              <a:buNone/>
            </a:pPr>
            <a:endParaRPr lang="en-IN" b="1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041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0"/>
            <a:ext cx="8229600" cy="1440161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en-IN" sz="7200" dirty="0"/>
          </a:p>
          <a:p>
            <a:pPr marL="0" indent="0" algn="ctr">
              <a:buNone/>
            </a:pPr>
            <a:r>
              <a:rPr lang="en-IN" sz="10900" dirty="0" smtClean="0">
                <a:solidFill>
                  <a:schemeClr val="accent6">
                    <a:lumMod val="75000"/>
                  </a:schemeClr>
                </a:solidFill>
              </a:rPr>
              <a:t>Thank You</a:t>
            </a:r>
            <a:endParaRPr lang="en-IN" sz="109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Users\steinmap\Documents\1. EPH projects\1. Women, WASH and Health in rural Pune district\7. Reports and manuscripts\3. Website\Pictures\wash_kii_local_leader_2014020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628800"/>
            <a:ext cx="4724400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96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Well-known and widely reported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59" y="1295400"/>
            <a:ext cx="8172450" cy="4467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858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38200"/>
            <a:ext cx="74771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5986272" cy="1496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53" y="3352800"/>
            <a:ext cx="4512564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3054" y="3096768"/>
            <a:ext cx="352234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The Hindu, Chennai,</a:t>
            </a:r>
          </a:p>
          <a:p>
            <a:r>
              <a:rPr lang="en-GB" dirty="0" smtClean="0"/>
              <a:t>14 Mar 2013.</a:t>
            </a:r>
          </a:p>
          <a:p>
            <a:endParaRPr lang="en-GB" dirty="0"/>
          </a:p>
          <a:p>
            <a:r>
              <a:rPr lang="en-GB" dirty="0" smtClean="0"/>
              <a:t>See also, </a:t>
            </a:r>
          </a:p>
          <a:p>
            <a:r>
              <a:rPr lang="en-GB" dirty="0" smtClean="0"/>
              <a:t>Chambers R and von </a:t>
            </a:r>
            <a:r>
              <a:rPr lang="en-GB" dirty="0" err="1" smtClean="0"/>
              <a:t>Medeazza</a:t>
            </a:r>
            <a:r>
              <a:rPr lang="en-GB" dirty="0" smtClean="0"/>
              <a:t> G. Sanitation and stunting in India: </a:t>
            </a:r>
            <a:r>
              <a:rPr lang="en-GB" dirty="0" err="1" smtClean="0"/>
              <a:t>undernutrition’s</a:t>
            </a:r>
            <a:r>
              <a:rPr lang="en-GB" dirty="0" smtClean="0"/>
              <a:t> blind spot. Econ Pol Weekly 22 Jun 2013.</a:t>
            </a:r>
            <a:endParaRPr lang="en-GB" dirty="0"/>
          </a:p>
        </p:txBody>
      </p:sp>
      <p:pic>
        <p:nvPicPr>
          <p:cNvPr id="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83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Health and Gender-related impact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Health</a:t>
            </a:r>
          </a:p>
          <a:p>
            <a:r>
              <a:rPr lang="en-GB" dirty="0"/>
              <a:t>D</a:t>
            </a:r>
            <a:r>
              <a:rPr lang="en-GB" dirty="0" smtClean="0"/>
              <a:t>iarrheal diseases</a:t>
            </a:r>
          </a:p>
          <a:p>
            <a:r>
              <a:rPr lang="en-GB" dirty="0" smtClean="0"/>
              <a:t>Stunting</a:t>
            </a:r>
          </a:p>
          <a:p>
            <a:r>
              <a:rPr lang="en-GB" dirty="0" smtClean="0"/>
              <a:t>Psychosocial stress from limited (access to) facilities</a:t>
            </a:r>
          </a:p>
          <a:p>
            <a:pPr marL="0" indent="0">
              <a:buNone/>
            </a:pPr>
            <a:r>
              <a:rPr lang="en-GB" b="1" dirty="0" smtClean="0"/>
              <a:t>Gender-related</a:t>
            </a:r>
          </a:p>
          <a:p>
            <a:r>
              <a:rPr lang="en-GB" dirty="0" smtClean="0"/>
              <a:t>Vulnerability to violence and victimization</a:t>
            </a:r>
          </a:p>
          <a:p>
            <a:r>
              <a:rPr lang="en-GB" dirty="0" smtClean="0"/>
              <a:t>Cultural meaning and social restrictions of menstruation</a:t>
            </a:r>
          </a:p>
          <a:p>
            <a:r>
              <a:rPr lang="en-GB" dirty="0" smtClean="0"/>
              <a:t>Burden of culturally mandated modesty</a:t>
            </a:r>
          </a:p>
        </p:txBody>
      </p:sp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169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Coping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Problematic</a:t>
            </a:r>
          </a:p>
          <a:p>
            <a:r>
              <a:rPr lang="en-GB" dirty="0" smtClean="0"/>
              <a:t>Avoiding hydration and solid foods</a:t>
            </a:r>
          </a:p>
          <a:p>
            <a:r>
              <a:rPr lang="en-GB" dirty="0" smtClean="0"/>
              <a:t>Acceptance of unacceptable status quo</a:t>
            </a:r>
          </a:p>
          <a:p>
            <a:pPr marL="0" indent="0">
              <a:buNone/>
            </a:pPr>
            <a:r>
              <a:rPr lang="en-GB" b="1" dirty="0" smtClean="0"/>
              <a:t>Constructive</a:t>
            </a:r>
          </a:p>
          <a:p>
            <a:r>
              <a:rPr lang="en-GB" dirty="0" smtClean="0"/>
              <a:t>Clarify the nature and extent of community-perceived burden</a:t>
            </a:r>
          </a:p>
          <a:p>
            <a:r>
              <a:rPr lang="en-GB" dirty="0" smtClean="0"/>
              <a:t>Challenge victim-blaming</a:t>
            </a:r>
          </a:p>
          <a:p>
            <a:r>
              <a:rPr lang="en-GB" dirty="0"/>
              <a:t>Advocacy and </a:t>
            </a:r>
            <a:r>
              <a:rPr lang="en-GB" dirty="0" smtClean="0"/>
              <a:t>support</a:t>
            </a:r>
            <a:endParaRPr lang="en-GB" dirty="0"/>
          </a:p>
        </p:txBody>
      </p:sp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8664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IN" sz="3100" b="1" dirty="0" smtClean="0"/>
              <a:t>Request </a:t>
            </a:r>
            <a:r>
              <a:rPr lang="en-IN" sz="3100" b="1" dirty="0"/>
              <a:t>for Proposals </a:t>
            </a:r>
            <a:r>
              <a:rPr lang="en-IN" sz="3100" dirty="0" smtClean="0"/>
              <a:t>: </a:t>
            </a:r>
            <a:r>
              <a:rPr lang="en-IN" sz="3100" b="1" dirty="0" smtClean="0"/>
              <a:t>The </a:t>
            </a:r>
            <a:r>
              <a:rPr lang="en-IN" sz="3100" b="1" dirty="0"/>
              <a:t>effects of poor sanitation on women and girls in India </a:t>
            </a:r>
            <a:endParaRPr lang="en-IN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34775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b="1" dirty="0" smtClean="0">
                <a:solidFill>
                  <a:schemeClr val="accent6">
                    <a:lumMod val="75000"/>
                  </a:schemeClr>
                </a:solidFill>
              </a:rPr>
              <a:t>Response </a:t>
            </a:r>
          </a:p>
          <a:p>
            <a:pPr marL="0" indent="0">
              <a:buNone/>
            </a:pPr>
            <a:r>
              <a:rPr lang="en-IN" i="1" dirty="0" smtClean="0">
                <a:solidFill>
                  <a:schemeClr val="accent6">
                    <a:lumMod val="75000"/>
                  </a:schemeClr>
                </a:solidFill>
              </a:rPr>
              <a:t>Collaboration between</a:t>
            </a:r>
            <a:r>
              <a:rPr lang="en-IN" b="1" dirty="0" smtClean="0"/>
              <a:t>:</a:t>
            </a:r>
          </a:p>
          <a:p>
            <a:pPr marL="0" indent="0">
              <a:buNone/>
            </a:pPr>
            <a:r>
              <a:rPr lang="en-IN" dirty="0" smtClean="0"/>
              <a:t>KEM Hospital Research Centre Pune’s field site </a:t>
            </a:r>
            <a:r>
              <a:rPr lang="en-IN" dirty="0" err="1" smtClean="0"/>
              <a:t>Vadu</a:t>
            </a:r>
            <a:r>
              <a:rPr lang="en-IN" dirty="0" smtClean="0"/>
              <a:t> Rural Health Program in India (</a:t>
            </a:r>
            <a:r>
              <a:rPr lang="en-IN" b="1" dirty="0" smtClean="0"/>
              <a:t>KEMHRC</a:t>
            </a:r>
            <a:r>
              <a:rPr lang="en-IN" dirty="0" smtClean="0"/>
              <a:t>)</a:t>
            </a:r>
          </a:p>
          <a:p>
            <a:pPr marL="0" indent="0" algn="ctr">
              <a:buNone/>
            </a:pPr>
            <a:r>
              <a:rPr lang="en-IN" dirty="0" smtClean="0"/>
              <a:t>and</a:t>
            </a:r>
            <a:endParaRPr lang="en-IN" dirty="0"/>
          </a:p>
          <a:p>
            <a:pPr marL="0" indent="0">
              <a:buNone/>
            </a:pPr>
            <a:r>
              <a:rPr lang="en-IN" dirty="0" smtClean="0"/>
              <a:t>Swiss Tropical and Public Health Institute, Basel, Switzerland (</a:t>
            </a:r>
            <a:r>
              <a:rPr lang="en-IN" b="1" dirty="0" smtClean="0"/>
              <a:t>Swiss TPH</a:t>
            </a:r>
            <a:r>
              <a:rPr lang="en-IN" dirty="0" smtClean="0"/>
              <a:t>) </a:t>
            </a: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45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Conceptual framework of research plan</a:t>
            </a:r>
            <a:endParaRPr lang="en-GB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936785"/>
              </p:ext>
            </p:extLst>
          </p:nvPr>
        </p:nvGraphicFramePr>
        <p:xfrm>
          <a:off x="467544" y="980728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175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chemeClr val="accent6">
                    <a:lumMod val="75000"/>
                  </a:schemeClr>
                </a:solidFill>
              </a:rPr>
              <a:t>Aims</a:t>
            </a:r>
            <a:endParaRPr lang="en-IN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2386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en-IN" dirty="0"/>
              <a:t>Identify </a:t>
            </a:r>
            <a:r>
              <a:rPr lang="en-IN" b="1" dirty="0"/>
              <a:t>sources of psychosocial stress </a:t>
            </a:r>
            <a:r>
              <a:rPr lang="en-IN" dirty="0"/>
              <a:t>with reference to personal experience, reported accounts and perceived vulnerability to </a:t>
            </a:r>
            <a:r>
              <a:rPr lang="en-IN" b="1" dirty="0"/>
              <a:t>violence</a:t>
            </a:r>
            <a:r>
              <a:rPr lang="en-IN" dirty="0"/>
              <a:t> that affect access and use of various types of sanitation facilities and open defecation.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IN" dirty="0"/>
              <a:t>Identify women’s </a:t>
            </a:r>
            <a:r>
              <a:rPr lang="en-IN" b="1" dirty="0"/>
              <a:t>preferences, priorities, practices and perceived needs </a:t>
            </a:r>
            <a:r>
              <a:rPr lang="en-IN" dirty="0"/>
              <a:t>regarding </a:t>
            </a:r>
            <a:r>
              <a:rPr lang="en-IN" b="1" dirty="0"/>
              <a:t>menstrual hygiene</a:t>
            </a:r>
            <a:r>
              <a:rPr lang="en-IN" dirty="0"/>
              <a:t>, distinguishing preferred and available options, assessing the stress imposed by social expectations and cultural values and clarifying perceived effects on women’s health.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IN" dirty="0"/>
              <a:t>Assess the level of stress, priority and self-perceived effects of </a:t>
            </a:r>
            <a:r>
              <a:rPr lang="en-IN" b="1" dirty="0"/>
              <a:t>limited access to water and sanitary facilities</a:t>
            </a:r>
            <a:r>
              <a:rPr lang="en-IN" dirty="0"/>
              <a:t>, and the extent to which such concerns may lead to </a:t>
            </a:r>
            <a:r>
              <a:rPr lang="en-IN" b="1" dirty="0"/>
              <a:t>coping strategies </a:t>
            </a:r>
            <a:r>
              <a:rPr lang="en-IN" dirty="0"/>
              <a:t>that involve limiting intake of food and liquids.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IN" dirty="0"/>
              <a:t>Determine the </a:t>
            </a:r>
            <a:r>
              <a:rPr lang="en-IN" b="1" dirty="0"/>
              <a:t>availability, functionality and perceived adequacy </a:t>
            </a:r>
            <a:r>
              <a:rPr lang="en-IN" dirty="0"/>
              <a:t>of </a:t>
            </a:r>
            <a:r>
              <a:rPr lang="en-IN" b="1" dirty="0"/>
              <a:t>sanitary infrastructure in local health facilities</a:t>
            </a:r>
            <a:r>
              <a:rPr lang="en-IN" dirty="0"/>
              <a:t>, with particular attention to those facilities providing prenatal and obstetric care. Clarify whether these concerns influence the preference and use of accessible health facilities.</a:t>
            </a:r>
          </a:p>
          <a:p>
            <a:pPr marL="0" indent="0" algn="just">
              <a:buNone/>
            </a:pPr>
            <a:endParaRPr lang="en-IN" dirty="0"/>
          </a:p>
        </p:txBody>
      </p:sp>
      <p:pic>
        <p:nvPicPr>
          <p:cNvPr id="8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4463"/>
            <a:ext cx="1763688" cy="110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736328"/>
            <a:ext cx="1152128" cy="113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041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1892</Words>
  <Application>Microsoft Office PowerPoint</Application>
  <PresentationFormat>On-screen Show (4:3)</PresentationFormat>
  <Paragraphs>329</Paragraphs>
  <Slides>26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   Women, WASH and Health in Rural Pune District Identifying stress and unmet needs  </vt:lpstr>
      <vt:lpstr>Too few toilets for too many people</vt:lpstr>
      <vt:lpstr>Well-known and widely reported</vt:lpstr>
      <vt:lpstr>PowerPoint Presentation</vt:lpstr>
      <vt:lpstr>Health and Gender-related impact</vt:lpstr>
      <vt:lpstr>Coping</vt:lpstr>
      <vt:lpstr>Request for Proposals : The effects of poor sanitation on women and girls in India </vt:lpstr>
      <vt:lpstr>Conceptual framework of research plan</vt:lpstr>
      <vt:lpstr>Aims</vt:lpstr>
      <vt:lpstr>Methods</vt:lpstr>
      <vt:lpstr>Data analysis: qualitative</vt:lpstr>
      <vt:lpstr>Data analysis: quantitative</vt:lpstr>
      <vt:lpstr>Work done so far</vt:lpstr>
      <vt:lpstr>Findings 1: Psychosocial stress associated with toilet use</vt:lpstr>
      <vt:lpstr>Findings 1: Psychosocial stress associated with toilet use</vt:lpstr>
      <vt:lpstr>Findings 1: Psychosocial stress associated with toilet use</vt:lpstr>
      <vt:lpstr>Findings 2: Coping strategies in response to limited sanitation facilities </vt:lpstr>
      <vt:lpstr>Findings 2: Coping strategies in response to limited sanitation facilities </vt:lpstr>
      <vt:lpstr>Findings 3: Availability and perceived adequacy of WASH infrastructure in health facilities</vt:lpstr>
      <vt:lpstr>Findings 3: Availability and perceived adequacy of WASH infrastructure in health facilities</vt:lpstr>
      <vt:lpstr>Conclusions</vt:lpstr>
      <vt:lpstr>Conclusions from WASH and Stress study (PI: Juvekar, Steinmann)</vt:lpstr>
      <vt:lpstr>Conclusions from WASH and Stress study (PI: Juvekar, Steinmann)</vt:lpstr>
      <vt:lpstr>Recommendations from WASH and Stress study (PI: Juvekar, Steinmann)</vt:lpstr>
      <vt:lpstr>Expected impact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Deschaine</dc:creator>
  <cp:lastModifiedBy>kemvadu</cp:lastModifiedBy>
  <cp:revision>47</cp:revision>
  <dcterms:created xsi:type="dcterms:W3CDTF">2013-11-25T10:48:32Z</dcterms:created>
  <dcterms:modified xsi:type="dcterms:W3CDTF">2014-11-06T07:21:01Z</dcterms:modified>
</cp:coreProperties>
</file>